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Layouts/slideLayout1.xml" ContentType="application/vnd.openxmlformats-officedocument.presentationml.slideLayout+xml"/>
  <Default Extension="wav" ContentType="audio/wav"/>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vml" ContentType="application/vnd.openxmlformats-officedocument.vmlDrawing"/>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3" r:id="rId8"/>
    <p:sldId id="262" r:id="rId9"/>
    <p:sldId id="264" r:id="rId10"/>
    <p:sldId id="265" r:id="rId11"/>
    <p:sldId id="268" r:id="rId12"/>
    <p:sldId id="266" r:id="rId13"/>
    <p:sldId id="267" r:id="rId1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showPr>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p:cViewPr varScale="1">
        <p:scale>
          <a:sx n="69" d="100"/>
          <a:sy n="69" d="100"/>
        </p:scale>
        <p:origin x="-1110" y="-90"/>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206BD9BA-21FC-41FB-BA49-0352BD7CC3CC}" type="datetimeFigureOut">
              <a:rPr lang="en-US" smtClean="0"/>
              <a:pPr/>
              <a:t>11/2/2011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F277035-FC1F-4060-9B6C-D715B72EFBF2}"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06BD9BA-21FC-41FB-BA49-0352BD7CC3CC}" type="datetimeFigureOut">
              <a:rPr lang="en-US" smtClean="0"/>
              <a:pPr/>
              <a:t>11/2/2011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F277035-FC1F-4060-9B6C-D715B72EFBF2}"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06BD9BA-21FC-41FB-BA49-0352BD7CC3CC}" type="datetimeFigureOut">
              <a:rPr lang="en-US" smtClean="0"/>
              <a:pPr/>
              <a:t>11/2/2011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F277035-FC1F-4060-9B6C-D715B72EFBF2}"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06BD9BA-21FC-41FB-BA49-0352BD7CC3CC}" type="datetimeFigureOut">
              <a:rPr lang="en-US" smtClean="0"/>
              <a:pPr/>
              <a:t>11/2/2011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F277035-FC1F-4060-9B6C-D715B72EFBF2}"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06BD9BA-21FC-41FB-BA49-0352BD7CC3CC}" type="datetimeFigureOut">
              <a:rPr lang="en-US" smtClean="0"/>
              <a:pPr/>
              <a:t>11/2/2011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F277035-FC1F-4060-9B6C-D715B72EFBF2}"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206BD9BA-21FC-41FB-BA49-0352BD7CC3CC}" type="datetimeFigureOut">
              <a:rPr lang="en-US" smtClean="0"/>
              <a:pPr/>
              <a:t>11/2/2011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F277035-FC1F-4060-9B6C-D715B72EFBF2}"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206BD9BA-21FC-41FB-BA49-0352BD7CC3CC}" type="datetimeFigureOut">
              <a:rPr lang="en-US" smtClean="0"/>
              <a:pPr/>
              <a:t>11/2/2011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F277035-FC1F-4060-9B6C-D715B72EFBF2}"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206BD9BA-21FC-41FB-BA49-0352BD7CC3CC}" type="datetimeFigureOut">
              <a:rPr lang="en-US" smtClean="0"/>
              <a:pPr/>
              <a:t>11/2/2011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F277035-FC1F-4060-9B6C-D715B72EFBF2}"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06BD9BA-21FC-41FB-BA49-0352BD7CC3CC}" type="datetimeFigureOut">
              <a:rPr lang="en-US" smtClean="0"/>
              <a:pPr/>
              <a:t>11/2/2011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F277035-FC1F-4060-9B6C-D715B72EFBF2}"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06BD9BA-21FC-41FB-BA49-0352BD7CC3CC}" type="datetimeFigureOut">
              <a:rPr lang="en-US" smtClean="0"/>
              <a:pPr/>
              <a:t>11/2/2011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F277035-FC1F-4060-9B6C-D715B72EFBF2}"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06BD9BA-21FC-41FB-BA49-0352BD7CC3CC}" type="datetimeFigureOut">
              <a:rPr lang="en-US" smtClean="0"/>
              <a:pPr/>
              <a:t>11/2/2011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F277035-FC1F-4060-9B6C-D715B72EFBF2}"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06BD9BA-21FC-41FB-BA49-0352BD7CC3CC}" type="datetimeFigureOut">
              <a:rPr lang="en-US" smtClean="0"/>
              <a:pPr/>
              <a:t>11/2/2011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F277035-FC1F-4060-9B6C-D715B72EFBF2}"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Layout" Target="../slideLayouts/slideLayout1.xml"/><Relationship Id="rId1" Type="http://schemas.openxmlformats.org/officeDocument/2006/relationships/audio" Target="../media/audio1.wav"/><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Layout" Target="../slideLayouts/slideLayout2.xml"/><Relationship Id="rId1" Type="http://schemas.openxmlformats.org/officeDocument/2006/relationships/audio" Target="../media/audio10.wav"/></Relationships>
</file>

<file path=ppt/slides/_rels/slide11.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audio11.wav"/><Relationship Id="rId1" Type="http://schemas.openxmlformats.org/officeDocument/2006/relationships/vmlDrawing" Target="../drawings/vmlDrawing7.vml"/><Relationship Id="rId6" Type="http://schemas.openxmlformats.org/officeDocument/2006/relationships/image" Target="../media/image2.png"/><Relationship Id="rId5" Type="http://schemas.openxmlformats.org/officeDocument/2006/relationships/image" Target="../media/image11.jpeg"/><Relationship Id="rId4" Type="http://schemas.openxmlformats.org/officeDocument/2006/relationships/image" Target="../media/image10.jpeg"/></Relationships>
</file>

<file path=ppt/slides/_rels/slide1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audio12.wav"/><Relationship Id="rId1" Type="http://schemas.openxmlformats.org/officeDocument/2006/relationships/vmlDrawing" Target="../drawings/vmlDrawing8.vml"/><Relationship Id="rId4" Type="http://schemas.openxmlformats.org/officeDocument/2006/relationships/image" Target="../media/image2.png"/></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Layout" Target="../slideLayouts/slideLayout2.xml"/><Relationship Id="rId1" Type="http://schemas.openxmlformats.org/officeDocument/2006/relationships/audio" Target="../media/audio13.wav"/></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audio2.wav"/><Relationship Id="rId1" Type="http://schemas.openxmlformats.org/officeDocument/2006/relationships/vmlDrawing" Target="../drawings/vmlDrawing1.vml"/><Relationship Id="rId6" Type="http://schemas.openxmlformats.org/officeDocument/2006/relationships/image" Target="../media/image2.png"/><Relationship Id="rId5" Type="http://schemas.openxmlformats.org/officeDocument/2006/relationships/image" Target="../media/image4.jpeg"/><Relationship Id="rId4" Type="http://schemas.openxmlformats.org/officeDocument/2006/relationships/image" Target="../media/image3.jpeg"/></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audio3.wav"/><Relationship Id="rId1" Type="http://schemas.openxmlformats.org/officeDocument/2006/relationships/vmlDrawing" Target="../drawings/vmlDrawing2.vml"/><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audio4.wav"/><Relationship Id="rId1" Type="http://schemas.openxmlformats.org/officeDocument/2006/relationships/vmlDrawing" Target="../drawings/vmlDrawing3.vml"/><Relationship Id="rId5" Type="http://schemas.openxmlformats.org/officeDocument/2006/relationships/image" Target="../media/image2.png"/><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audio5.wav"/><Relationship Id="rId1" Type="http://schemas.openxmlformats.org/officeDocument/2006/relationships/vmlDrawing" Target="../drawings/vmlDrawing4.vml"/><Relationship Id="rId6" Type="http://schemas.openxmlformats.org/officeDocument/2006/relationships/image" Target="../media/image2.png"/><Relationship Id="rId5" Type="http://schemas.openxmlformats.org/officeDocument/2006/relationships/image" Target="../media/image7.png"/><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audio6.wav"/><Relationship Id="rId1" Type="http://schemas.openxmlformats.org/officeDocument/2006/relationships/vmlDrawing" Target="../drawings/vmlDrawing5.vml"/><Relationship Id="rId6" Type="http://schemas.openxmlformats.org/officeDocument/2006/relationships/image" Target="../media/image2.png"/><Relationship Id="rId5" Type="http://schemas.openxmlformats.org/officeDocument/2006/relationships/image" Target="../media/image8.png"/><Relationship Id="rId4" Type="http://schemas.openxmlformats.org/officeDocument/2006/relationships/image" Target="../media/image7.png"/></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audio7.wav"/><Relationship Id="rId1" Type="http://schemas.openxmlformats.org/officeDocument/2006/relationships/vmlDrawing" Target="../drawings/vmlDrawing6.vml"/><Relationship Id="rId5" Type="http://schemas.openxmlformats.org/officeDocument/2006/relationships/image" Target="../media/image2.png"/><Relationship Id="rId4" Type="http://schemas.openxmlformats.org/officeDocument/2006/relationships/image" Target="../media/image5.png"/></Relationships>
</file>

<file path=ppt/slides/_rels/slide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slideLayout" Target="../slideLayouts/slideLayout2.xml"/><Relationship Id="rId1" Type="http://schemas.openxmlformats.org/officeDocument/2006/relationships/audio" Target="../media/audio8.wav"/><Relationship Id="rId4" Type="http://schemas.openxmlformats.org/officeDocument/2006/relationships/image" Target="../media/image2.png"/></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Layout" Target="../slideLayouts/slideLayout2.xml"/><Relationship Id="rId1" Type="http://schemas.openxmlformats.org/officeDocument/2006/relationships/audio" Target="../media/audio9.wav"/></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AutoShape 2" descr="data:image/jpg;base64,/9j/4AAQSkZJRgABAQAAAQABAAD/2wCEAAkGBhQSERUUExQUFRUWFRYVGBcYGBgYFxwXFxQXFRgXHBYYHCYfFxojHBQXIC8gJCcpLCwsGB8xNTAqNSYrLCkBCQoKDgwOGg8PGiwkHyQsLCwsLCwpLCksLCwsLCkpLCksLCwpLCksLCwsKSwpKSwsLCkpLCksLCwsLCwsKSwpKf/AABEIAOUA3AMBIgACEQEDEQH/xAAcAAACAwEBAQEAAAAAAAAAAAAEBQIDBgEABwj/xABKEAACAQIEAgYGBwQIBAYDAAABAhEAAwQSITEFQQYTIlFhgTJCcZGhsQcUUmKSwdEjsuHwFTNDY3KCouJTc5PCFiQ0VNLxF1XT/8QAGQEAAwEBAQAAAAAAAAAAAAAAAAECAwQF/8QAJhEAAgIBBAICAgMBAAAAAAAAAAECERIDITFBE1EyYQRCIpHBM//aAAwDAQACEQMRAD8Al9Yb7R95/WvDFP8Aab8R/WhLpIBg8qC+utO9WA3bG3Ptv+Jv1qv65d/4lz8bfrS6ximLAGiyKVANeEYxzeQF3InUFmI2PjXeL49xfuBXcAOYAZoA99LeE3yMTbHKT+4TVXHcWRiLv/Mb4GnwAS3EHJ1d/wATfrUGxTfaPvNCWWzCaovYhgxE0uQGJxDd595qP1hu8+80HhrxaZPdXcRdIik0AaMW32m95H51IcRuf8R/xN+tBWLuZfOp06FYX/SVz/iP+Nv1o7gmLZrwDMzCDoWJG3dNJqO4KYuE/cb8qTQwa/fdjozfiMV1brDmfeaTZz3mpW3MjU7imkA8F49595qwYtx6zDzP60DIqVFAG/X7n23/ABN+tdGPufbf8TfrQQqQpNIAr62/22/Ef1qaYhpHabccz3+2hBVuHHaX/EvzFJrYD62OE2JP7G1v9hf0qwcIsf8ABtfgX9KxX0hY65h+p6h3tFjdzZGImMkSJ8T76j9HnGb997q3btxwqIRJ2JY1hi6so2T8Ksja1b/CKgcLb+wtWvvEttM6f/Gqp8fkf0qbGyNy1bVZKKAASTGwGpNfLOIceuPddkZ0UsSqhmAA5CAe6K2HTji5tWerDdq7uIiEG53O5ge+vm7VtD2QE3W0NL1OtO7nBsQQYw9//pP+lCp0dxM/+nv/APSuf/GtgAsK3aHn8qanBvkD5TlYMQe8KYY+wHSpYDo3iA4L4e+FkTNtwI8TAivW7d03GtBXzdWyi2VJca5oykyN5qct6Kx2so4U4+tWySAJMkmAOww1NV9I/wD1V7/mv+9TrAhZk28hChZJBJ8pkc9YHIcqr6W8DuZxeRHa26LLDtgMFgglf8M699c8fyFLUwNZ6WMMhJhjp5mhcSe0attXYFU3RJJrqMC3Bc/L869izXsGpOgBMkCpY20VaDuKm0tmOnydwp7PnVpaq7S6VNV9tUTR6mXAh+0fb+qc6kD7J57mlva2/L86ecHsqtxSwjtCTIO0az6v899Y6uqoRs209JzZkp0qVo6j2imHEuA3bTQbbFSTkZe0rCTBBWRtQtvBPI/Zv+Fv0q4u1aM2qCs1TD136nc/4b/hb9K6uDufYf8AA36VoI5mqQNefDOolkcDvKkD3kVFTQBaKKwOtxB99P3hQYNG8KWb1r/mJ++Kl8AOvpTeTh/Zd+aV76Lx275+5b+b1H6TrZL2IBPZuHQE7svd7Ku+jVY+sT3Wh8HNYv4js290yfKh7+JVVLMYUAknuAGtXZpNYrp5xiALCnUw1z2eqv5nyrKKtlGV41xRr95rh5mAO5RsP55zS1qmarrqe2xBosL0iM9pbKD7thXM/wCEsPnRb9IFAJDgmOeDsx7zcMCmfDekFsZst62ms9t77T4ibQ/Lau8S6VnKwF7DXFKmQXxWumq5QI+NbOxIW2ekaEjtxBGv1bCJ83n3VMcaudWr27hCliGJs4cEb65QpHLvqON6XOoGT6sxnZBiQRpvLlRXU4sxwhudXYEu8jqlZSYYk9qZJrKce2aRZdb445tOyX3OVW9W2h9aDltjTlzpTxDpXiUuOtvFkoHOUgjVZkawNYimWG4q5tuVFgfslMJas+kZ0PY8Nj30nPSTEZipuJbhiDFq0IIMHZBXNoVlLc31fjHYvxPSXFKoP1m5Jyn0uRVjQQ6WY3/3F78RphxTj+KQqUvv6CEkRzDHu2peOlOMO2JveTH8q6m6OdIMwHSTGlwGvX4J8f0q7GcZxuchLmI8RDH8qGwvG8czAddiSCR6z9/hRWNxePNw5GxhBA9E3Y+FYL/pd9Gn6Mqt8R4gdmxZ9gu/kKmcbxLvxvuu/pVIw/EW9XGk7f23fUbnBsdu1vEeOYsP3jW5iH5+I9k/+dOpnS7/ACKpxbcTPo/XQPbeH51WeBYmEBUjUzmu2xz5y9BYzo/dzElrI9t+x3f46zaWRf6hVjD8SLAM2KUE65rjj5sK7xDDYw3nIe7kzHLN8ARy3uUJwngeW8hN3C6GY61GOx5JJNU3+FobjN9Zwwlid7p5nutVoQE/V8RrNwb88Ta//rXRh7vO8g9uJT8nNC/Ubf8A7m35JePztipLh7I3vsf8Nlv+5xTAnirTAa3kYTsLpcnxjnFQOGcLmKOFOzZWy67dqIqvEi0AMj3Gb71tVEe0XCfhVZtjIGzqdYyyc207REedOhFqmmXAhOJsj+9T94UlGX+QaLwl1FdWYSAQSASCY1qWrGb7jGIwd7FW7V53HYgPbuQgZmbsNHPQa+VPOGdGLWGDmyWOfKTmbNOUECD5189sYfBXLKAi71gCqxz2wM3rGGuTET3DSKdWeH4FQQgvgd05th93NWTSqtx2aHi+OFm21xtlG20tyHvr5NjMS1x2djLMSSfbTHpE1oXMlnPlUa5hBzezICI8aTE+NXpwSCyL1Ga7mrnlVuIjVWuJYBBBtNcPebag+8XSPhVN/iXDzthbk9/W5fgFNEH6Prs9pvw2b7f9gFTHQBhucQfZYQfF7w+VCcWr/wBGxOcXhOWGc+2+35IPnT7D8Qt/U5Wxb6sOwyMbjH0WJM9YKrPQxF3W8fbewtv4Z3NX4e2iq2GFiTIgNiAwJdW2e2gA8e6aib9DiVcM4vms3WWzYUAQB1ciFU6HMxoTpNx65ZxV1LaWlAbc2bDMSQGJzdXOszr76Pw02VZfq2GCQ2YC81xvR8Xg+VNOI9XdfMqqjzDO+GtXZgAaEmfVrii3DVbfDOiVSikjLcT6TYhShW7lm3bJhUGpBP2aGTpVjGIC37v+Ux8FFNcDxG9evsgvC1lWJFq0JymNgBlGvlTG5hcT/wDsLgH+LL8A1dj37OcSYXimOZgM+LYTrHWn5VLH4XHswKLjDI/vaZtwt29LHX3PcLjH4Sapfom7kjrcQ/ttOx/EahRalkVl/GhM3A8cfSt3tftNl/eYVVc6O3xq4tj/ABX7E+4vNPF+jtyfQut7UVfiWFWj6Nr2kWwNRqbgECROgJ5VtaMxEvB4UZr2FWCf7ZD+5NQvcKtkk/WcP6PLrW/dtVr1+jNua2v+pcPyFEWvovH2rY9iu3zYVDW9lJ7UYjheFsJdVjiQYkwtq4eR5vlAqi5awuYnrb7SSdLKDczub35V9IT6MreXK1wa81tqre8k0Xhvo+wyAKQzQNyEk+3sVRLZ8s6zCjliG7u3aT4ZG+ddGLscrDH/ABXif3UWvrlroXhB/ZA7nUnmZ5Vdb6MYVTIsW59k/OnZLkkfF8VjEYQtlE5yGuMfZ2nI+FQlMojPnnnlyxGvj319fbh9kmVtWlzgqDkTS0DNy6dOegE/dPM18349wa5Z9JLCKzFkymXyknKO8CJ37qpApCcP4VamJMSsz36VR1beFEYaxJglVnmZPvg6UUUbXoulwW+sS2WU9kHqM4MBVb0bw5pG3f3mrePcW6q2S9m1JlVzYe4hmNxmDLpvE17B4qyltVW5Z0HI4y3rzMoxGu9IOPs965o6ZV0UHEFh4sDeIInyrJK2BniwnYVBjRzcJu/Zn2Nbb5NVN7ht0Ak27gAG+UxHfPdW9bCsFqDfzpV7YVhujfhYbCe6qin3W+NJgmfVU6LXoAU3wPvXbbfMMatHRnFT/WrH3gh/dQVsq5WOxeTMiOiF0+ldtDvi2T+YqY6D/avt5Ig+c1qBXZpUiVOTM0vQKyfSuXT5qPktE2ug+FGuVye83H/Iin1ezU6C32KsL0UwtuctldYJmW1HPtE99G2+HW19G2g9iqPyoia7NAEQgFdqu7iVXdlHtIFZvpJ02t4W5aU9oMHLAAkgaZGEwCCQRvQBqJrs1kOH9P7V1iGzWiAsZwFB0LEzmIExoDqeU0zTpHbaMrIRlLnt7LMSZEDzNFidjuag14Dc0rfiLFTlAny0LDszqY/Ohr2LuwBmGaIOUGCe8AiVHtNNJshzXtDl8cgbKWAYiQOcSFn3kDzrqXwwkag8/OK+eca6JX8VfVzdkKsEtsO0TAAjQjemPD+jjWgqm6zFXDHmpAnsKrSFXWdO6moy9A5xrdmufGIu7oPawpTjuOWWIth5zAlsoY9gRIBA3Mx4CTQPU3p7N1CwVhLWUPbOzEzMDumqby3ydGQ5ShXRlMbXJgwSw8vZVKMiHOIm4703CuVFolbltDrp2e3lUaGVgrMcww56ZTpJxl8RczsAukhdZk6HlqdNPBRzmtlirBdpa3bAd2Eq3oKFJXddyzNI21rJ8YxSXiGKlDlMiJGfMezO+ogz7aaTXLNFJS6FIc/dOsekI+PLxroxBGpHKd+Ux86teygBOcGAp2IJLRKjTcaz7Kst8LLEhCrw4XsyZzTDARJGmp5ad9Vm1+w6XooOII3U7xtz7q59cHcfdT7DdAcU+1siCRrC6jumJHiNKK//ABzeUTdvWLK7S9zziNvKaPK/aFijNrxH7ze81JsfmEFtK0g6K4RGh8XcutPo2bRbUfehgY9tVYuzgrakW8PdZtO1euIvPXsKTvry0peX6QYfYgOK1zZoPLX8q62NYb3H95/Wm/8A4gNszat4S3D5hlQuQQuUEEmCBy8ZNIMXiDcbMVWYA7KhRp4KAPOqzv8AUeNdn6Ca9G+nwoNON22coGUwDJDAwRuIBmee1I24OjtmKlucsxO8bRUsLwZbTl1gTMrEgk89e4AbRUYMy8iXbGGG6S2SB+0DkgmQMoiY3aB4amsdxr6RXt4q4LYm3kVIcwA2pLrkn7USDyrS2MKqiNO7QADw0qpuC2jc6wouYqF11gAzpPM99J6bEtWKZnuF/SBca6DctB9rc285CjNq0FjmJnfSdNadWenCMQCXQsWXtIRlI2nstuCI33pgmCQEEKsgZQY2ERFXrbG8Dv8A0p+J+wlrJvZAmD6X2WA/bJ2gxE5hop1mYAoq1xO1cAi8hzqWAlfRG5giRHjVT4K0SCbaTmzTAnNG899B3eA4fT9moyvnEaak6iNipj0dqfj9C8qfsanK4HakESIcmR9oQYI212pRxXozavujOoIXNIECSwESeYETHjQNzo/YTLlcpDGO0PRMZrXKUMbeJ1oK5bFqMmJcFeys5j+yMTb31GmjCCJ32oca5Qrvt/0aEdFLCAhbagEKCABrBJBPeaLbgOHYybSTmDkxrmEQ0jnpWXt4jGj+pa7dC9lJUwUIMhyV1caQ88qa4T+kCSCqQshesKBnBnVzbkqy9nYQYO1TklsPxye9hDdGMMAOx6+aASBr6sTqvhsDtFR/oFFGYXLywxc/tD2j6pYncrIg76AGQKubhtyAb15FiZIDCe4jM2kc9DMcqS4nH8ODFb2KdyNwAwEjX1U0PnSzj6KUJ+wwKbYU/XH0DM2bKczHZjroB9nY9wOtKxx+4GCi+t2FMxbnM52nLrl300I01O1Sw/SLAKA1vCMVJKi42Q9qAcpzsSNxU7PS24HdUWzaA17ZeAdykaBWEEZSAZHOKWa6RotN9k8Lj8ccs4YsMpJJGSXOwliIUd4HdPM00sYTGMBmS1a7EsS09vkAomAOevLltSbEdILz5R9YPbPZWyqqSc0ZZaCGnTv1FJsRiQ4kpduyYm7cZhOsiARrptSyk+wxiujQ8Rw9pAevxttJGqpBOYSNNSef2aT4dOFjKB9ZvkyYiNpJHq6wJgE0ovcSdRCqid+VBIPdmMmhMXineAzsfaTHuoeT5Y1S6NXh+OYUFRh8JhhmJCtdeToYkjKxA86ufpZegZbqKCcoFixzEaZrp8e6sL1dX4LBBjHdqPAyNfhUuI8jUnjLP/WNiHElTnuFRI5FbYXuOhoO7YTdbNtdd8gJme9pM6UtfhzFGILDtSe1zAJmJnmdqNXChrJcXLma5GbUxIaZ8damgysU4oujyGIIbPoYhu+PIUH9ZcBRm0UkiQDvvuNRpt4nvprig8EyD2AhkDkAA3+LQGgPrcMudFYAQwGhIk92xjn4VohUDjFEACFMTuBqDyPhvHMSfLyYkAQ1tWI59ofukT7asGIWBNvtA66mCI59xnu76i91ATCMROkmDHKfGnZRt7PR/EobeW9GVGtkgsuUGYKiY5iRtIqGHOOt9TqxClkKyGGUnRzOrDU6EyI5TW4HCzzMfGrF4Sg9I/CPnWr8fRzp6naMDZ4/iraKXQtlu5bn7OSymIjL6u4kCdt6vfpm9vrFdEzpcAPaK/s2MAiR2uWo5HatsbVlec+AJPwWlfEONYay4HVKWMawgiTGpbUedQ3XDZSSfySF+H6R5zcC2LzQFdMgD51aDPZ0GhB3POdRTQC+w7NqBlUjrCF3gkGCSCNZ0jTeqMX0pcgfV7fWf5XIn2iFIoXEvjbykdqzI0OdLZBI+4GJE8pFRnK+Q8cPQzXhWIMl3tIN9M5I8+yKEOHw2bI+NBbfKHtrsfGY32ms5Y6K3b2ZGx7vBkiHYZpK65mjcGin6CEvbYFHhct0ZQMxggOuU9ho58yAdZIJc2NLTWxormAwlvUqG2Mvc0OmkZ3AM+ArtrittP6myD421PvkIAR/mrMJ0XxdtM6MrXbTKtohxraMggqdFiQd4gsO6oNgsYWFsG6VcdYHkOFuBGm2zbRm08wYmRUYs0H+M6QXv7u0JI7bpm2gdkByTOvLu8aWXuLu6QcQ7AASbaEalgPTche4RFKE6TPbm41m2oBKXLZt5WDldLgOp1I1jTSOYNdfjuZRayIbmjAo0K1sDOCCdS+hkeERMikG4U6y4/ZuZ5u5XfY5bcLHtPI0HjGdZgW0EgdhVk6x6RUmfOoXeKK5LZnybI5AjNlkI2WSCe/8tqsS9srJZpBIdWnN6pDQQdIO/h401VkqwewuYnOcwOuUk7+wwPhQK2gSfvelqddZBJ5601wuFi5lGUkjQKwJIy5gRG+mumvyoNMOfSg5TpPj3eHf5VoqErQOykENJnJk3nswUA13AGg7uVQKtlChtAZ1G+wg/aA5TtJ76Nu2o3kEciI5VRNOkwUmUXcZd7es5/aYEjs6zIgACdRA1rq8RbMpZQwAAI3nWTvuPA+8cvPrXIpUVZAY3sAG32gw92vP8jPt7zeH49OtMI0ZORMyF5TtLcjPtoWKZcDAzmQNv51qXsF/RU3F0yiZWWIZZHIAzqNN+4gxyjUyxj7QPVljoCQxECIzRvPhIBFB2ei2IvuTasPlJMMRlX8TQCPZW04b9HvZXrSikD1QWOu+pipY6Rl2xFtlzZwJJEQc2kcoMjWg7nBXuORaXrGHJNTHfppX0vD9CsHaGttWkyc5kT35dvhROK6RYewsAqANgsAe4Us1Eag3wfPcH9HGIYjrDbsgmBmYFj4BV3PhNaGx9FFkDt3rpPeAqj3EH51njcv3+J9bbtXLgS6CInKAFAHamFEjvreDhWJbVsQVPcoEfI0Sk+kUopdlLY3EN6mT/E8fBQfnVZw1w+ldQeCpJ97E/KsNZ6T4lRdJcM3rW2BGTtAZ0G2kiQOTTGkg230xvKtsdWjsZ7c9lwDtCwFYc/LTWuhSXZyvSfVf2ao4FD6TXH8CzKO/ZCBS7G3xauIttERTGsCdTB7RFDJ01tF2Uo6IAe224YSMrKo7xEz5Uux/HEvw4cKEIUq2+uuYATmG+2o8xRKUBRjqLng0fHgWUCdtdDl+W/vpngWm2hOpKqdo5DkazONxIZUysDnIZTmieUDMdDOkROlMcHiyAMwYRAJAPLTWZjbbTY04tKToiSeCTL+GOWxN4E66HYajMdYEa8pPfTwDUCORkSY7hp50h4Zic2IuEaArsBoTIg684Pzp4Zkezx/I1XKJbpl1mwoEBVA2IAA08qsSwBtPj8fjNUo/t8gfbU/rQBM7+751m0aRe24j4kE60mVO51EjMORWJaSYjas9xzBqwUuBvppyktoQZ1DA78x4UR0l4pluuuUrO5LZQ+sgQNYEkCs9jOKydJgwTBIE90EeE7Vk1ubEcRwq2EOsBjOUHcjQEa7iTv41S1nVHFwzaAA7oUyq67jUjXxG1UXsST3+Zk/ij5V2yew06/Ohqx2Bi44DqCCG74GUzOZfsncew+yONjnCgBRMnNEgPrK5lGnZloPj4ayyURhOFXLp/Z23f/CpI9+wp0VkyH9MHrBOdVAAWDLIN41HbUMToeWlRt8WlHLAZjssQssd1I1QrpA2IBHdOjwP0dYl/TyWh94yfwrPzFaXh/0Z4dYN1munu9BfcNfjSpByfPEvqyoFXMxYiFBBgAaNbEkyYIYd7Dlpo8D0Hv3WE2zbUgSXYDU75RBYiOTAa6cpr6DYw+Hwywi27Y8AB8tTSziHTSzb0Bk/z5/ColqxiaLTcuEZzEdHMFhD/wCbxDM0TkUQSPYstBjvFano/ZwnUrds20RWEyQM3sLEkz518244t/H4otZtvc7KjTUDUmC2yjXma0/DOgt7q0GJvlEVQAimY8z2R7jTcm1sCjFOmaLH9McPa0z5j3LrWfu9LsViZXDWXI2zAaDl6R0+NFDC4Kxrbs9cw5kZttOfZG3IUsx/SzG+olm2msAkho0jXYeQqHG/kx5JfFB//hjEP28ViRbHcp1/EYA+NW4fAYS1/VWWxDj1m7QnvzN2R5CsLiMffDZ89wy2coGLBWnkG0I/WmN3priOsGbLk9EKqQp8xJU6+Mab01FLhBKUmuTV4ji14OvWOli3I0XVome7w7qWYrphhg5As3Luvps5BPjHIVnG44LrFboyjUrB7YjvGzDTlrrpNL7d5SJIP41HjzFWvsxpmx+qqTOUAkQdNYjaeY1oG/0etsmQCFzZoHfsTJ9g91NJ0rnsr02k+jzlJrgT3uB9sOrEaZWHpZwBlhp3kaEn560qv8MdJQgMp9A+spnv9YESCPEHSK1uWuZazlpxfRqteSMbiMCwTM1uGBhlBGUrpBG+Vtwe/TY1Y2La06XetuS66uwzEFtGVwfSETrzEHfQanEJKmfjUUwq5QIHy/hWXhWRsvyNt0JcHxfE2bj2VdHc6LmljsTNptte7nppIoyx07v9T/Vq7L6TzplLQMyJBUyYnY6c6KfhaEhoGYbEgSPOh14EodmXTOpVhJghtxHjAoei1wxeaD5Qe30gW5QG04DABzpoTEkSDnAkmdNI50XY6V2Hu9Wt0lmkK2yHQ6ZjqDpz0k1ncL0VuG29tM7hiGXScrAEAg8pBg94A7qY4X6Ob9y2oum0jhj2j2yUMHKQNCQZgzzjuqLlErDTnwhLxMdY7smQgEkhDJAmMxkAnUjXbWhFwrGIVjO0CZ9kV9GwP0dYZNWzs2UAwSinSD2VMweYkiu9JOMW+GWV6izb7ThcohQJViGMCW9Ej86yb33NVGlRj8D0KxV3+zyDvuHL8NW+FaTAfRuoH7a6TO4QZR+IyT7qyN/p/i7txO3lXrF7CdkHtDQt6Uct62uJ6cKW6uypu3I2STsNfKolPE0jptjPCdFsJYEi0hI9Z+0fe0x5VRxHpXYtCM0xyX+YrK4viN/ENlLgSSMiZrtzTfsW5A1HrEV3B9Ar1yGuRbAae2c7FeQ6pDlXn6/Os1OT+jR6cFy7CMT9IpnsLHtMn4UOvSrF3zltI7nuQCBrGpHo+ZFNbXCcBbMXXS6y+oWRVGp2tW4BOpGoJ8adWeIsVixaCINiRlUexV/hSeL5Y8sVsjN2+iGKva4i8toHcA5m/ID3mi8PwPh+HIDTffubtf6F0+FV8UxisSLl8uRuqbezT9aXjiwQRaQL946n3bVaxS2RlLUfs16Y9snYRbKDm8CPYogDzNLLvEbDTLNfYHn6Hl6vwrK43iT3fTYtzg7D2DYVPhqaE+NL7M8mNsbj2YwIVe4Uta3ziiurrht+FIVgZw88qi2DHdRuSvAeEU7HbFdzhqnlSHEcI7R28orYFaHu2ZP/ANVSYWxpNczVEt411FkwNT3AEn4V6jdHnYnprmf+YoyxwG83qR4sY+G/wpphuio/tHJ8F0+JqHqRRa0pPozzCi8Hwq7cAhT7ToPjv5VrMLwq1b9FRPedT7zRTMKwlrVubx0PYgw/Rc7u/ko/M/pTKxwW0nqAnvbX56UBxPpXassVJzEAaDx8dqzuM+kJjPVr/wB3x2HnXLL8ls64fi/RuywUcgB7qWY3pPZtz2wx7l1/hXz/ABnHGuAG5f1Mwigu0zAB1CDyJ9lXYbhF+5BtYWP7zEGfMI0LH+Q1llqS4NsIR+THmL6ds09VbMDdokD2n0V8zWN6VY+5fADMrOXByoc5PZYDtJ2TE7An0vbWqwXRAXCfrWIL5SOwmignWBO2g2CimVviGEwvZsIubmVGZtuZ395FUoYu2xOcaqKMDwf6PcXeglOqWZm4cv8ApHa+AreWOj9q0s375uALlKrFu3Hiqc/EmaDxvSO8/wBm2ve8E+SjT35qz2O41bHaYteYbTsPZyXyFW3Zkmae/wBKbdpSuGtL/lAgk950nx39tY/jfS3EPpcdIgdgZgJAE6K2smTr30sxfHLr6A5F7l0+NK+qpqPsLCcfjldlYAgBACO5tZg8xrpsauTjTpbNtHOQlSNSMs+mMo5kxJ8NN6ANmurh6pqxJjY8dZUyMAzQMj+DHWTzjkDtrVw4qoRs4y3FiAJ7ebnGyxGpnWRpSM4Y1w2jp4beFTihPc0NrGIyM2bKyasp1kEwuU8ydo5fJtwjFoUMMOzJYHQhdO0R9nxnlWHuuTGbUjnz3nU8/wCNGBWZDDZSwhsugZZBAYDTQiaHEMEzeYe+jjMjBgDBI5E7AjlVxURPL+edYPCYq5bDlAAzJ1cnXQ7ldsraDvqfC+JvYJKgtKkNb1AJ2VpE5spMxod/GpoWBqMTjTBy8v0qvg8nNI08t6z3D+NNmHWnOhP7QaFgNyyrIIPs0iieF9I8rk9X+yLQQNSoJgHMTHiZoonCRqGSq2t+2l2I6VWlussZkUwbikEeJUR2h5iaPxXFbNogXLiqWUMJzaqdjtzpU0S00a63wSzb3GY/eOnuGlFpiUXRQB7BA+ArG8S6bIhIQZo5k6fDes1jemFx9iQPDT5Vo9WT6Ohfj1yz6fieNqm5A9tJsf06t29B2j7dP1r5suJvXmhQ7MeSgsfcKcYHoRiLpEgWhzzsCfwIDHPQkVm8nyy1DTjzuOrnTq9dMWgT4IuaBvqdYGhoZ+L3HMPdGYyOrSb1ye7KpyL5t5U2wfRDC2li7ee9BkoCVtz/AIE/WjbnSLD4YZbNtE8ABP4V1PmajxR7Zp5q+KM2OiGJxFzNk6tYGt4gk6ROQDT2ZfOmlvoThrWuJvtcb7Kwo/Csn5UNjel967IQEDx0H4V1PvpU1i7c9NjHcOyPhWsUukYym2/5M0jdIMJhtLFpFPf63wlveaS4/pdeumFzR+Ae5TJ8zXsPwRfAeymFrBKvIe2tFGVHNLUivsU4G+cj9a5VS05FkTpHtI05mK7c4qFGW0gUeOvwqjiKQ0TPf3zQBmsmtzRS2O4jEljLHN7ZoO8s0QUNRNo0xWAmzXuq8KN+r17qKuwsC6mrLduivq1SFmk2Fgxs1zqqL6uvdXSsLAupplhcMCuw8qq6umOBtwopNhZR/RwO01HE8N7J1geP8KaJbk1abdTYKTMf/RjHUEEeBA5VZZ4eRrqCOYJrT/V/CB7JrgsR/MU72KzMs+Cj0YHfsQfI1BsCCZYny228flWo+p5uVQbhac5938aoXkQPw7oDi75nJ1SHncMe5fS+FanAfR5hbAzYhzdI1MnJbA8QDt7T5VTj+n59ST7AVX3+k3wrJcT47iLrMc7orFSFVmCjKIBAnzoTcuDV32bnE9LsFZXJYQOB6ttQqeZMA+41neJ9Nr5Usi20CwQIzc9iTpHgAKztjiL5wbv7URBDbkRGjxII3nw51y7eDdntZTALACRqJOX1o10kVa0trZOVcBq9I+tYdcWRZ1KE5QO8pqT4waZWsVh1IUsFJj0gfDcgEDzrJX8MyNlJUiTDT2WAMSD3GOcVHENcDHrM2YhTLGSQQCpnmIIg1GFMpvI+kDBgMRuQYjxFW9VFfNrnEyyomyosb7mdz4jbTaKbL0qcWQpMuCFUwNLY0E97b78orTKjmlpN9mxLDlVb3KR8N6SZ1YXAAyAuWGilNBEaw0ztoZq/A8ct3pXVWiQrR29dlIPpRrB7jV5oxelIExVuDz86oijr1vM+QMubSEzdrXaF3OwqrqDWDNVsUBK91dXqldy1NisHFqu9VV5WuUrGVZK71XfV2WvZKLFYOUrgSiclRIqkwspKUfhF05x7KHC0xs29PGk2Fk7durRbr1tavVakLBzZqPV0Z1fnXuqq4xb4ByoEXDE78ql9VXmR8KMW34/z7asFuuiOnsYS1GYVn5ARVNy0TvNHmzXOrrZJI6ZTARhqi2Eo+KiUpk5C1rHfXrssADsNu8AcgdwNdqYm3UGsCk1YZADkMgV5JBYhxo+oHZYkdpQRPfqdeVUW8KrAgyrAdkzKkyNGB9HSdQdwNNaYthqpfC1LgjRTARhyTkLIDmG50J2HaGnPmedctYh7VwQIe22xEkMDsVPd3UW1mo3JIAM6beHsqHpjzQGuMYsWk582aZ1zTv4GaaYzpI75ApZSqjMZ1a56zHw8PfQd4ZgsnVRAPPedT625/mKrFhYMgho7JBkTInMDtInUcwNKz8bRSpj7D8fQ2WZwA6AKADq517WX1Y5mI0B3NX8Nx6XTkPYfTKJkN9qOz2TsYMzrrtWVOGhipZRHMnsnzAIjxr2d7b6Eq6HQg6g94I+dRiLFM2Wa3n6vrVDyFg95MRm9GfaasvWY0hp8RWHFwiQZn9aZ4npC9xLVuSoQQzZjmdgdGJ8NNPOpcSfGaErXctLeEceWGW+QQillJnOTP9X494nbXlpXMJ0gUn9ooRDPaWSRO0j1gDvGtTTE4MZRUgtSxj27WXO4GYSNzp9qBOnKautWAyhlOYHYjUaGD7DpsaKI+yhbetMrSaUG9gjedaYWR3SY50hcnlXXSiESuWrPtq8LWkNP2Q50eyVyKllroFdUUkYt9kAKkBU8tRq0QZEj2++uZau6uvC3RZ1FBtiudXRgw9eaxSsAPq68bVFGyaibdKxAmSvFPZRJWudXRYwRrNUNhx3UxKVBrVFhYsbB1Q+HI5U3NqomzTseQmNr+TUbiyI5TPntNOGsg8qpOCFFJlqQs3GVySJBk+kNIIBPI93gKoW0BuCRO4OseHKmr4OqHwsVLgmX5BbctR4iSAfZzI3FeuWiBMgiYkHz15j+Bo02jUUSOQ9wI8wdDUeMbkgVsUxMsSxgCTroNAJPd3Udw7j9yyLgWDnEa+qftAd8fl3Ch+rIMqY+Xurl6xMnYzsBptrGumvKOdTg/RVphWD409s5gxPerElW78wnn371ocd0wVcoshWJUM0zAP2NCJPjWRW0CI7QMTrBBI5co0n5VA2WVoIKnubs8pG/hUUNxT5Po/A+PLiARGW4upUagidGB84I38qus8esM+QXVzTAmQCdtGjKddN6+bpfuWi0FkzqVMc1OhE8xp8Kgl7T2U02jN6EWfWxUor5zd6V3GsW7QkESHee0y6ZRO4jWe/SjuCdK3S4qXHZ0chSXaSmujBjy7wTEVSn7MHoM3Ncis3j+mqpdKW0F0KYZg0An7pgyPHnTLB9JrDoCbiWzzR2gg+7tDxq1NGfhlVkBwr73w/jXf6Mj1vh/GuV6maE0wA7/wCffVycKB5/D+Ner1AHn4RHrfD+ND3OFjv+H8a9XqAKhwufW+H8an/Qv3vh/GvV6gDjcG+9/p/jVf8ARP3vh/GvV6gCQ4L9/wD0/wAa8eBff/0/xr1eosbWxWeBfe/0/wAa6OBT6/8Ap/jXK9QIsHRr74/D/uqD9Gvvj8P+6vV6iyqSKm6Mg+uPw/7q4Oh4P9pH+X/dXa9VWMrfob/ej8H+6hz0Q/vP9H+6vV6ixnh0P/vf9H+6vP0Jne6Pwf765Xqls0razw6GgCGcMomAVYQSIkEP4AxtpQadFspIzow+9bk+/MCPI16vVEhxZ6/0K7Ri7A5DJMA6xObXeoYjoYVj9sDIB9Dv/wA9cr1QUytOjBB0u/6P91Wf+EydetH4P91er1Aj/9k="/>
          <p:cNvSpPr>
            <a:spLocks noChangeAspect="1" noChangeArrowheads="1"/>
          </p:cNvSpPr>
          <p:nvPr/>
        </p:nvSpPr>
        <p:spPr bwMode="auto">
          <a:xfrm>
            <a:off x="63500" y="-1055688"/>
            <a:ext cx="2095500" cy="2181226"/>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11267" name="Picture 3" descr="C:\Users\Jim Miller\Desktop\untitled.png"/>
          <p:cNvPicPr>
            <a:picLocks noChangeAspect="1" noChangeArrowheads="1"/>
          </p:cNvPicPr>
          <p:nvPr/>
        </p:nvPicPr>
        <p:blipFill>
          <a:blip r:embed="rId3" cstate="print"/>
          <a:srcRect/>
          <a:stretch>
            <a:fillRect/>
          </a:stretch>
        </p:blipFill>
        <p:spPr bwMode="auto">
          <a:xfrm>
            <a:off x="381000" y="228600"/>
            <a:ext cx="8381999" cy="6324600"/>
          </a:xfrm>
          <a:prstGeom prst="rect">
            <a:avLst/>
          </a:prstGeom>
          <a:noFill/>
        </p:spPr>
      </p:pic>
      <p:sp>
        <p:nvSpPr>
          <p:cNvPr id="6" name="Title 5"/>
          <p:cNvSpPr>
            <a:spLocks noGrp="1"/>
          </p:cNvSpPr>
          <p:nvPr>
            <p:ph type="ctrTitle"/>
          </p:nvPr>
        </p:nvSpPr>
        <p:spPr>
          <a:xfrm>
            <a:off x="762000" y="304801"/>
            <a:ext cx="7772400" cy="1219200"/>
          </a:xfrm>
        </p:spPr>
        <p:txBody>
          <a:bodyPr/>
          <a:lstStyle/>
          <a:p>
            <a:r>
              <a:rPr lang="en-US" dirty="0" smtClean="0"/>
              <a:t>Dealing with Tough Water Issues</a:t>
            </a:r>
            <a:endParaRPr lang="en-US" dirty="0"/>
          </a:p>
        </p:txBody>
      </p:sp>
      <p:sp>
        <p:nvSpPr>
          <p:cNvPr id="7" name="Subtitle 6"/>
          <p:cNvSpPr>
            <a:spLocks noGrp="1"/>
          </p:cNvSpPr>
          <p:nvPr>
            <p:ph type="subTitle" idx="1"/>
          </p:nvPr>
        </p:nvSpPr>
        <p:spPr/>
        <p:txBody>
          <a:bodyPr/>
          <a:lstStyle/>
          <a:p>
            <a:r>
              <a:rPr lang="en-US" dirty="0" smtClean="0">
                <a:solidFill>
                  <a:schemeClr val="bg1"/>
                </a:solidFill>
              </a:rPr>
              <a:t>Jim Miller</a:t>
            </a:r>
          </a:p>
          <a:p>
            <a:r>
              <a:rPr lang="en-US" dirty="0" smtClean="0">
                <a:solidFill>
                  <a:schemeClr val="bg1"/>
                </a:solidFill>
              </a:rPr>
              <a:t>Aqua Aid/Verde-Cal</a:t>
            </a:r>
            <a:endParaRPr lang="en-US" dirty="0">
              <a:solidFill>
                <a:schemeClr val="bg1"/>
              </a:solidFill>
            </a:endParaRPr>
          </a:p>
        </p:txBody>
      </p:sp>
      <p:pic>
        <p:nvPicPr>
          <p:cNvPr id="8" name="~PP1100.WAV">
            <a:hlinkClick r:id="" action="ppaction://media"/>
          </p:cNvPr>
          <p:cNvPicPr>
            <a:picLocks noRot="1" noChangeAspect="1"/>
          </p:cNvPicPr>
          <p:nvPr>
            <a:wavAudioFile r:embed="rId1" name="~PP1100.WAV"/>
          </p:nvPr>
        </p:nvPicPr>
        <p:blipFill>
          <a:blip r:embed="rId4" cstate="print"/>
          <a:stretch>
            <a:fillRect/>
          </a:stretch>
        </p:blipFill>
        <p:spPr>
          <a:xfrm>
            <a:off x="8702675" y="6416675"/>
            <a:ext cx="304800" cy="304800"/>
          </a:xfrm>
          <a:prstGeom prst="rect">
            <a:avLst/>
          </a:prstGeom>
        </p:spPr>
      </p:pic>
    </p:spTree>
  </p:cSld>
  <p:clrMapOvr>
    <a:masterClrMapping/>
  </p:clrMapOvr>
  <p:transition advTm="58525"/>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8"/>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showWhenStopped="0">
                <p:cTn id="7" fill="hold" display="0">
                  <p:stCondLst>
                    <p:cond delay="indefinite"/>
                  </p:stCondLst>
                  <p:endCondLst>
                    <p:cond evt="onPrev" delay="0">
                      <p:tgtEl>
                        <p:sldTgt/>
                      </p:tgtEl>
                    </p:cond>
                    <p:cond evt="onStopAudio" delay="0">
                      <p:tgtEl>
                        <p:sldTgt/>
                      </p:tgtEl>
                    </p:cond>
                  </p:endCondLst>
                </p:cTn>
                <p:tgtEl>
                  <p:spTgt spid="8"/>
                </p:tgtEl>
              </p:cMediaNode>
            </p:audio>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How does Verde-Cal G and </a:t>
            </a:r>
            <a:r>
              <a:rPr lang="en-US" dirty="0" err="1" smtClean="0"/>
              <a:t>AcidipHy</a:t>
            </a:r>
            <a:r>
              <a:rPr lang="en-US" dirty="0" smtClean="0"/>
              <a:t/>
            </a:r>
            <a:br>
              <a:rPr lang="en-US" dirty="0" smtClean="0"/>
            </a:br>
            <a:r>
              <a:rPr lang="en-US" dirty="0" smtClean="0"/>
              <a:t> fit in?</a:t>
            </a:r>
            <a:endParaRPr lang="en-US" dirty="0"/>
          </a:p>
        </p:txBody>
      </p:sp>
      <p:sp>
        <p:nvSpPr>
          <p:cNvPr id="3" name="Content Placeholder 2"/>
          <p:cNvSpPr>
            <a:spLocks noGrp="1"/>
          </p:cNvSpPr>
          <p:nvPr>
            <p:ph idx="1"/>
          </p:nvPr>
        </p:nvSpPr>
        <p:spPr/>
        <p:txBody>
          <a:bodyPr>
            <a:normAutofit fontScale="85000" lnSpcReduction="10000"/>
          </a:bodyPr>
          <a:lstStyle/>
          <a:p>
            <a:r>
              <a:rPr lang="en-US" dirty="0" smtClean="0"/>
              <a:t>Both create soluble calcium and acidify the soil and more importantly the </a:t>
            </a:r>
            <a:r>
              <a:rPr lang="en-US" b="1" i="1" dirty="0" smtClean="0">
                <a:solidFill>
                  <a:schemeClr val="tx2">
                    <a:lumMod val="60000"/>
                    <a:lumOff val="40000"/>
                  </a:schemeClr>
                </a:solidFill>
              </a:rPr>
              <a:t>soil solution</a:t>
            </a:r>
            <a:r>
              <a:rPr lang="en-US" dirty="0" smtClean="0"/>
              <a:t>.</a:t>
            </a:r>
          </a:p>
          <a:p>
            <a:r>
              <a:rPr lang="en-US" dirty="0" smtClean="0"/>
              <a:t>Both have the ability to lower </a:t>
            </a:r>
            <a:r>
              <a:rPr lang="en-US" dirty="0" err="1" smtClean="0"/>
              <a:t>pH.</a:t>
            </a:r>
            <a:r>
              <a:rPr lang="en-US" dirty="0" smtClean="0"/>
              <a:t>  Or hold </a:t>
            </a:r>
            <a:r>
              <a:rPr lang="en-US" dirty="0" err="1" smtClean="0"/>
              <a:t>pH.</a:t>
            </a:r>
            <a:endParaRPr lang="en-US" dirty="0" smtClean="0"/>
          </a:p>
          <a:p>
            <a:r>
              <a:rPr lang="en-US" dirty="0" smtClean="0"/>
              <a:t>Both release nutrient.  </a:t>
            </a:r>
            <a:r>
              <a:rPr lang="en-US" smtClean="0"/>
              <a:t>Goodies </a:t>
            </a:r>
            <a:r>
              <a:rPr lang="en-US" dirty="0" smtClean="0"/>
              <a:t>that is already there.</a:t>
            </a:r>
          </a:p>
          <a:p>
            <a:r>
              <a:rPr lang="en-US" dirty="0" smtClean="0"/>
              <a:t>Both create color</a:t>
            </a:r>
          </a:p>
          <a:p>
            <a:r>
              <a:rPr lang="en-US" dirty="0" smtClean="0"/>
              <a:t>Both help flocculate the soil and solution.</a:t>
            </a:r>
          </a:p>
          <a:p>
            <a:r>
              <a:rPr lang="en-US" dirty="0" smtClean="0"/>
              <a:t>Both are the KEY to “finishing the treatment story.”</a:t>
            </a:r>
          </a:p>
          <a:p>
            <a:pPr lvl="1"/>
            <a:r>
              <a:rPr lang="en-US" dirty="0" smtClean="0"/>
              <a:t>Where Acid Injection leaves off, Verde-Cal G and </a:t>
            </a:r>
            <a:r>
              <a:rPr lang="en-US" dirty="0" err="1" smtClean="0"/>
              <a:t>AcidipHy</a:t>
            </a:r>
            <a:r>
              <a:rPr lang="en-US" dirty="0" smtClean="0"/>
              <a:t> finish the job of buffering the soil and solution.</a:t>
            </a:r>
            <a:endParaRPr lang="en-US" dirty="0"/>
          </a:p>
        </p:txBody>
      </p:sp>
      <p:pic>
        <p:nvPicPr>
          <p:cNvPr id="4" name="~PP2839.WAV">
            <a:hlinkClick r:id="" action="ppaction://media"/>
          </p:cNvPr>
          <p:cNvPicPr>
            <a:picLocks noRot="1" noChangeAspect="1"/>
          </p:cNvPicPr>
          <p:nvPr>
            <a:wavAudioFile r:embed="rId1" name="~PP2839.WAV"/>
          </p:nvPr>
        </p:nvPicPr>
        <p:blipFill>
          <a:blip r:embed="rId3" cstate="print"/>
          <a:stretch>
            <a:fillRect/>
          </a:stretch>
        </p:blipFill>
        <p:spPr>
          <a:xfrm>
            <a:off x="8702675" y="6416675"/>
            <a:ext cx="304800" cy="304800"/>
          </a:xfrm>
          <a:prstGeom prst="rect">
            <a:avLst/>
          </a:prstGeom>
        </p:spPr>
      </p:pic>
    </p:spTree>
  </p:cSld>
  <p:clrMapOvr>
    <a:masterClrMapping/>
  </p:clrMapOvr>
  <p:transition advTm="51962">
    <p:wipe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showWhenStopped="0">
                <p:cTn id="7" fill="hold" display="0">
                  <p:stCondLst>
                    <p:cond delay="indefinite"/>
                  </p:stCondLst>
                  <p:endCondLst>
                    <p:cond evt="onPrev" delay="0">
                      <p:tgtEl>
                        <p:sldTgt/>
                      </p:tgtEl>
                    </p:cond>
                    <p:cond evt="onStopAudio" delay="0">
                      <p:tgtEl>
                        <p:sldTgt/>
                      </p:tgtEl>
                    </p:cond>
                  </p:endCondLst>
                </p:cTn>
                <p:tgtEl>
                  <p:spTgt spid="4"/>
                </p:tgtEl>
              </p:cMediaNode>
            </p:audio>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Jim Miller\Pictures\My Scans\scan0007.jpg"/>
          <p:cNvPicPr>
            <a:picLocks noGrp="1" noChangeAspect="1" noChangeArrowheads="1"/>
          </p:cNvPicPr>
          <p:nvPr>
            <p:ph idx="1"/>
          </p:nvPr>
        </p:nvPicPr>
        <p:blipFill>
          <a:blip r:embed="rId4" cstate="print"/>
          <a:srcRect/>
          <a:stretch>
            <a:fillRect/>
          </a:stretch>
        </p:blipFill>
        <p:spPr bwMode="auto">
          <a:xfrm>
            <a:off x="3657600" y="0"/>
            <a:ext cx="5202652" cy="6830031"/>
          </a:xfrm>
          <a:prstGeom prst="rect">
            <a:avLst/>
          </a:prstGeom>
          <a:noFill/>
        </p:spPr>
      </p:pic>
      <p:sp>
        <p:nvSpPr>
          <p:cNvPr id="5" name="TextBox 4"/>
          <p:cNvSpPr txBox="1"/>
          <p:nvPr/>
        </p:nvSpPr>
        <p:spPr>
          <a:xfrm>
            <a:off x="228600" y="152400"/>
            <a:ext cx="3212290" cy="3416320"/>
          </a:xfrm>
          <a:prstGeom prst="rect">
            <a:avLst/>
          </a:prstGeom>
          <a:noFill/>
        </p:spPr>
        <p:txBody>
          <a:bodyPr wrap="none" rtlCol="0">
            <a:spAutoFit/>
          </a:bodyPr>
          <a:lstStyle/>
          <a:p>
            <a:r>
              <a:rPr lang="en-US" dirty="0" smtClean="0"/>
              <a:t>When we address the soil</a:t>
            </a:r>
          </a:p>
          <a:p>
            <a:r>
              <a:rPr lang="en-US" dirty="0" smtClean="0"/>
              <a:t>With available calcium, potash</a:t>
            </a:r>
          </a:p>
          <a:p>
            <a:r>
              <a:rPr lang="en-US" dirty="0" smtClean="0"/>
              <a:t>And magnesium, look what </a:t>
            </a:r>
          </a:p>
          <a:p>
            <a:r>
              <a:rPr lang="en-US" dirty="0" smtClean="0"/>
              <a:t>Happens to :</a:t>
            </a:r>
          </a:p>
          <a:p>
            <a:r>
              <a:rPr lang="en-US" dirty="0" smtClean="0"/>
              <a:t>Bicarbonates</a:t>
            </a:r>
          </a:p>
          <a:p>
            <a:r>
              <a:rPr lang="en-US" dirty="0" smtClean="0"/>
              <a:t>Calcium</a:t>
            </a:r>
          </a:p>
          <a:p>
            <a:r>
              <a:rPr lang="en-US" dirty="0" smtClean="0"/>
              <a:t>Magnesium</a:t>
            </a:r>
          </a:p>
          <a:p>
            <a:r>
              <a:rPr lang="en-US" dirty="0" smtClean="0"/>
              <a:t>Potash</a:t>
            </a:r>
          </a:p>
          <a:p>
            <a:r>
              <a:rPr lang="en-US" dirty="0" smtClean="0"/>
              <a:t>Sodium</a:t>
            </a:r>
          </a:p>
          <a:p>
            <a:r>
              <a:rPr lang="en-US" dirty="0" smtClean="0"/>
              <a:t>pH</a:t>
            </a:r>
          </a:p>
          <a:p>
            <a:r>
              <a:rPr lang="en-US" dirty="0" smtClean="0"/>
              <a:t>We “think outside the pipe” and</a:t>
            </a:r>
          </a:p>
          <a:p>
            <a:r>
              <a:rPr lang="en-US" dirty="0" smtClean="0"/>
              <a:t>Great things happen!</a:t>
            </a:r>
            <a:endParaRPr lang="en-US" dirty="0"/>
          </a:p>
        </p:txBody>
      </p:sp>
      <p:pic>
        <p:nvPicPr>
          <p:cNvPr id="3074" name="Picture 2" descr="http://ts2.mm.bing.net/images/thumbnail.aspx?q=1353509179437&amp;id=b0630b7894068d43cfb3568de64d3cd7&amp;url=http%3a%2f%2fwww.clipartguide.com%2f_named_clipart_images%2f0511-0904-1500-5563_Smiling_Flowers_Growing_in_Soil_clipart_image.jpg"/>
          <p:cNvPicPr>
            <a:picLocks noChangeAspect="1" noChangeArrowheads="1"/>
          </p:cNvPicPr>
          <p:nvPr/>
        </p:nvPicPr>
        <p:blipFill>
          <a:blip r:embed="rId5" cstate="print"/>
          <a:srcRect/>
          <a:stretch>
            <a:fillRect/>
          </a:stretch>
        </p:blipFill>
        <p:spPr bwMode="auto">
          <a:xfrm>
            <a:off x="609600" y="4953000"/>
            <a:ext cx="1819275" cy="1666875"/>
          </a:xfrm>
          <a:prstGeom prst="rect">
            <a:avLst/>
          </a:prstGeom>
          <a:noFill/>
        </p:spPr>
      </p:pic>
      <p:pic>
        <p:nvPicPr>
          <p:cNvPr id="6" name="~PP1327.WAV">
            <a:hlinkClick r:id="" action="ppaction://media"/>
          </p:cNvPr>
          <p:cNvPicPr>
            <a:picLocks noRot="1" noChangeAspect="1"/>
          </p:cNvPicPr>
          <p:nvPr>
            <a:wavAudioFile r:embed="rId2" name="~PP1327.WAV"/>
          </p:nvPr>
        </p:nvPicPr>
        <p:blipFill>
          <a:blip r:embed="rId6" cstate="print"/>
          <a:stretch>
            <a:fillRect/>
          </a:stretch>
        </p:blipFill>
        <p:spPr>
          <a:xfrm>
            <a:off x="8702675" y="6416675"/>
            <a:ext cx="304800" cy="304800"/>
          </a:xfrm>
          <a:prstGeom prst="rect">
            <a:avLst/>
          </a:prstGeom>
        </p:spPr>
      </p:pic>
    </p:spTree>
  </p:cSld>
  <p:clrMapOvr>
    <a:masterClrMapping/>
  </p:clrMapOvr>
  <p:transition advTm="92627">
    <p:dissolv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showWhenStopped="0">
                <p:cTn id="7" fill="hold" display="0">
                  <p:stCondLst>
                    <p:cond delay="indefinite"/>
                  </p:stCondLst>
                  <p:endCondLst>
                    <p:cond evt="onPrev" delay="0">
                      <p:tgtEl>
                        <p:sldTgt/>
                      </p:tgtEl>
                    </p:cond>
                    <p:cond evt="onStopAudio" delay="0">
                      <p:tgtEl>
                        <p:sldTgt/>
                      </p:tgtEl>
                    </p:cond>
                  </p:endCondLst>
                </p:cTn>
                <p:tgtEl>
                  <p:spTgt spid="6"/>
                </p:tgtEl>
              </p:cMediaNode>
            </p:audio>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Program approach in the </a:t>
            </a:r>
            <a:br>
              <a:rPr lang="en-US" dirty="0" smtClean="0"/>
            </a:br>
            <a:r>
              <a:rPr lang="en-US" dirty="0" smtClean="0"/>
              <a:t>Mid Atlantic region</a:t>
            </a:r>
            <a:endParaRPr lang="en-US" dirty="0"/>
          </a:p>
        </p:txBody>
      </p:sp>
      <p:graphicFrame>
        <p:nvGraphicFramePr>
          <p:cNvPr id="5" name="Content Placeholder 4"/>
          <p:cNvGraphicFramePr>
            <a:graphicFrameLocks noGrp="1"/>
          </p:cNvGraphicFramePr>
          <p:nvPr>
            <p:ph idx="1"/>
          </p:nvPr>
        </p:nvGraphicFramePr>
        <p:xfrm>
          <a:off x="457200" y="1600200"/>
          <a:ext cx="8229599" cy="3302000"/>
        </p:xfrm>
        <a:graphic>
          <a:graphicData uri="http://schemas.openxmlformats.org/drawingml/2006/table">
            <a:tbl>
              <a:tblPr firstRow="1" bandRow="1">
                <a:tableStyleId>{F5AB1C69-6EDB-4FF4-983F-18BD219EF322}</a:tableStyleId>
              </a:tblPr>
              <a:tblGrid>
                <a:gridCol w="1066800"/>
                <a:gridCol w="1284514"/>
                <a:gridCol w="1306286"/>
                <a:gridCol w="1143000"/>
                <a:gridCol w="1143000"/>
                <a:gridCol w="1110342"/>
                <a:gridCol w="1175657"/>
              </a:tblGrid>
              <a:tr h="370840">
                <a:tc>
                  <a:txBody>
                    <a:bodyPr/>
                    <a:lstStyle/>
                    <a:p>
                      <a:r>
                        <a:rPr lang="en-US" dirty="0" smtClean="0"/>
                        <a:t>Date</a:t>
                      </a:r>
                      <a:endParaRPr lang="en-US" dirty="0"/>
                    </a:p>
                  </a:txBody>
                  <a:tcPr/>
                </a:tc>
                <a:tc>
                  <a:txBody>
                    <a:bodyPr/>
                    <a:lstStyle/>
                    <a:p>
                      <a:r>
                        <a:rPr lang="en-US" dirty="0" smtClean="0"/>
                        <a:t>Product</a:t>
                      </a:r>
                      <a:endParaRPr lang="en-US" dirty="0"/>
                    </a:p>
                  </a:txBody>
                  <a:tcPr/>
                </a:tc>
                <a:tc>
                  <a:txBody>
                    <a:bodyPr/>
                    <a:lstStyle/>
                    <a:p>
                      <a:r>
                        <a:rPr lang="en-US" dirty="0" smtClean="0"/>
                        <a:t>Rate/1000</a:t>
                      </a:r>
                      <a:endParaRPr lang="en-US" dirty="0"/>
                    </a:p>
                  </a:txBody>
                  <a:tcPr/>
                </a:tc>
                <a:tc>
                  <a:txBody>
                    <a:bodyPr/>
                    <a:lstStyle/>
                    <a:p>
                      <a:r>
                        <a:rPr lang="en-US" dirty="0" smtClean="0"/>
                        <a:t>Rate/acre</a:t>
                      </a:r>
                      <a:endParaRPr lang="en-US" dirty="0"/>
                    </a:p>
                  </a:txBody>
                  <a:tcPr/>
                </a:tc>
                <a:tc>
                  <a:txBody>
                    <a:bodyPr/>
                    <a:lstStyle/>
                    <a:p>
                      <a:r>
                        <a:rPr lang="en-US" dirty="0" smtClean="0"/>
                        <a:t>Cost/Acre</a:t>
                      </a:r>
                      <a:endParaRPr lang="en-US" dirty="0"/>
                    </a:p>
                  </a:txBody>
                  <a:tcPr/>
                </a:tc>
                <a:tc>
                  <a:txBody>
                    <a:bodyPr/>
                    <a:lstStyle/>
                    <a:p>
                      <a:endParaRPr lang="en-US"/>
                    </a:p>
                  </a:txBody>
                  <a:tcPr/>
                </a:tc>
                <a:tc>
                  <a:txBody>
                    <a:bodyPr/>
                    <a:lstStyle/>
                    <a:p>
                      <a:endParaRPr lang="en-US"/>
                    </a:p>
                  </a:txBody>
                  <a:tcPr/>
                </a:tc>
              </a:tr>
              <a:tr h="370840">
                <a:tc>
                  <a:txBody>
                    <a:bodyPr/>
                    <a:lstStyle/>
                    <a:p>
                      <a:r>
                        <a:rPr lang="en-US" dirty="0" smtClean="0"/>
                        <a:t>April</a:t>
                      </a:r>
                      <a:endParaRPr lang="en-US" dirty="0"/>
                    </a:p>
                  </a:txBody>
                  <a:tcPr/>
                </a:tc>
                <a:tc>
                  <a:txBody>
                    <a:bodyPr/>
                    <a:lstStyle/>
                    <a:p>
                      <a:r>
                        <a:rPr lang="en-US" dirty="0" smtClean="0"/>
                        <a:t>Verde-Cal G</a:t>
                      </a:r>
                      <a:endParaRPr lang="en-US" dirty="0"/>
                    </a:p>
                  </a:txBody>
                  <a:tcPr/>
                </a:tc>
                <a:tc>
                  <a:txBody>
                    <a:bodyPr/>
                    <a:lstStyle/>
                    <a:p>
                      <a:r>
                        <a:rPr lang="en-US" dirty="0" smtClean="0"/>
                        <a:t>10#</a:t>
                      </a:r>
                      <a:endParaRPr lang="en-US" dirty="0"/>
                    </a:p>
                  </a:txBody>
                  <a:tcPr/>
                </a:tc>
                <a:tc>
                  <a:txBody>
                    <a:bodyPr/>
                    <a:lstStyle/>
                    <a:p>
                      <a:r>
                        <a:rPr lang="en-US" dirty="0" smtClean="0"/>
                        <a:t>444</a:t>
                      </a:r>
                      <a:r>
                        <a:rPr lang="en-US" baseline="0" dirty="0" smtClean="0"/>
                        <a:t> #</a:t>
                      </a:r>
                      <a:endParaRPr lang="en-US" dirty="0"/>
                    </a:p>
                  </a:txBody>
                  <a:tcPr/>
                </a:tc>
                <a:tc>
                  <a:txBody>
                    <a:bodyPr/>
                    <a:lstStyle/>
                    <a:p>
                      <a:r>
                        <a:rPr lang="en-US" dirty="0" smtClean="0"/>
                        <a:t>$228.00</a:t>
                      </a:r>
                      <a:endParaRPr lang="en-US" dirty="0"/>
                    </a:p>
                  </a:txBody>
                  <a:tcPr/>
                </a:tc>
                <a:tc>
                  <a:txBody>
                    <a:bodyPr/>
                    <a:lstStyle/>
                    <a:p>
                      <a:endParaRPr lang="en-US"/>
                    </a:p>
                  </a:txBody>
                  <a:tcPr/>
                </a:tc>
                <a:tc>
                  <a:txBody>
                    <a:bodyPr/>
                    <a:lstStyle/>
                    <a:p>
                      <a:endParaRPr lang="en-US"/>
                    </a:p>
                  </a:txBody>
                  <a:tcPr/>
                </a:tc>
              </a:tr>
              <a:tr h="370840">
                <a:tc>
                  <a:txBody>
                    <a:bodyPr/>
                    <a:lstStyle/>
                    <a:p>
                      <a:r>
                        <a:rPr lang="en-US" dirty="0" smtClean="0"/>
                        <a:t>May</a:t>
                      </a:r>
                      <a:endParaRPr lang="en-US" dirty="0"/>
                    </a:p>
                  </a:txBody>
                  <a:tcPr/>
                </a:tc>
                <a:tc>
                  <a:txBody>
                    <a:bodyPr/>
                    <a:lstStyle/>
                    <a:p>
                      <a:r>
                        <a:rPr lang="en-US" dirty="0" err="1" smtClean="0"/>
                        <a:t>AcidipHy</a:t>
                      </a:r>
                      <a:endParaRPr lang="en-US" dirty="0"/>
                    </a:p>
                  </a:txBody>
                  <a:tcPr/>
                </a:tc>
                <a:tc>
                  <a:txBody>
                    <a:bodyPr/>
                    <a:lstStyle/>
                    <a:p>
                      <a:r>
                        <a:rPr lang="en-US" dirty="0" smtClean="0"/>
                        <a:t>12-15#**</a:t>
                      </a:r>
                      <a:endParaRPr lang="en-US" dirty="0"/>
                    </a:p>
                  </a:txBody>
                  <a:tcPr/>
                </a:tc>
                <a:tc>
                  <a:txBody>
                    <a:bodyPr/>
                    <a:lstStyle/>
                    <a:p>
                      <a:r>
                        <a:rPr lang="en-US" dirty="0" smtClean="0"/>
                        <a:t>528-660#</a:t>
                      </a:r>
                      <a:endParaRPr lang="en-US" dirty="0"/>
                    </a:p>
                  </a:txBody>
                  <a:tcPr/>
                </a:tc>
                <a:tc>
                  <a:txBody>
                    <a:bodyPr/>
                    <a:lstStyle/>
                    <a:p>
                      <a:r>
                        <a:rPr lang="en-US" dirty="0" smtClean="0"/>
                        <a:t>$440-$554</a:t>
                      </a:r>
                      <a:endParaRPr lang="en-US" dirty="0"/>
                    </a:p>
                  </a:txBody>
                  <a:tcPr/>
                </a:tc>
                <a:tc>
                  <a:txBody>
                    <a:bodyPr/>
                    <a:lstStyle/>
                    <a:p>
                      <a:endParaRPr lang="en-US"/>
                    </a:p>
                  </a:txBody>
                  <a:tcPr/>
                </a:tc>
                <a:tc>
                  <a:txBody>
                    <a:bodyPr/>
                    <a:lstStyle/>
                    <a:p>
                      <a:endParaRPr lang="en-US"/>
                    </a:p>
                  </a:txBody>
                  <a:tcPr/>
                </a:tc>
              </a:tr>
              <a:tr h="370840">
                <a:tc>
                  <a:txBody>
                    <a:bodyPr/>
                    <a:lstStyle/>
                    <a:p>
                      <a:r>
                        <a:rPr lang="en-US" dirty="0" smtClean="0"/>
                        <a:t>June/July</a:t>
                      </a:r>
                      <a:endParaRPr lang="en-US" dirty="0"/>
                    </a:p>
                  </a:txBody>
                  <a:tcPr/>
                </a:tc>
                <a:tc>
                  <a:txBody>
                    <a:bodyPr/>
                    <a:lstStyle/>
                    <a:p>
                      <a:r>
                        <a:rPr lang="en-US" dirty="0" smtClean="0"/>
                        <a:t>Verde-Cal G</a:t>
                      </a:r>
                      <a:endParaRPr lang="en-US" dirty="0"/>
                    </a:p>
                  </a:txBody>
                  <a:tcPr/>
                </a:tc>
                <a:tc>
                  <a:txBody>
                    <a:bodyPr/>
                    <a:lstStyle/>
                    <a:p>
                      <a:r>
                        <a:rPr lang="en-US" dirty="0" smtClean="0"/>
                        <a:t>5-8#</a:t>
                      </a:r>
                      <a:endParaRPr lang="en-US" dirty="0"/>
                    </a:p>
                  </a:txBody>
                  <a:tcPr/>
                </a:tc>
                <a:tc>
                  <a:txBody>
                    <a:bodyPr/>
                    <a:lstStyle/>
                    <a:p>
                      <a:r>
                        <a:rPr lang="en-US" dirty="0" smtClean="0"/>
                        <a:t>220 - 350</a:t>
                      </a:r>
                      <a:endParaRPr lang="en-US" dirty="0"/>
                    </a:p>
                  </a:txBody>
                  <a:tcPr/>
                </a:tc>
                <a:tc>
                  <a:txBody>
                    <a:bodyPr/>
                    <a:lstStyle/>
                    <a:p>
                      <a:r>
                        <a:rPr lang="en-US" dirty="0" smtClean="0"/>
                        <a:t>$114 – 182</a:t>
                      </a:r>
                      <a:endParaRPr lang="en-US" dirty="0"/>
                    </a:p>
                  </a:txBody>
                  <a:tcPr/>
                </a:tc>
                <a:tc>
                  <a:txBody>
                    <a:bodyPr/>
                    <a:lstStyle/>
                    <a:p>
                      <a:endParaRPr lang="en-US"/>
                    </a:p>
                  </a:txBody>
                  <a:tcPr/>
                </a:tc>
                <a:tc>
                  <a:txBody>
                    <a:bodyPr/>
                    <a:lstStyle/>
                    <a:p>
                      <a:endParaRPr lang="en-US"/>
                    </a:p>
                  </a:txBody>
                  <a:tcPr/>
                </a:tc>
              </a:tr>
              <a:tr h="370840">
                <a:tc>
                  <a:txBody>
                    <a:bodyPr/>
                    <a:lstStyle/>
                    <a:p>
                      <a:r>
                        <a:rPr lang="en-US" dirty="0" smtClean="0"/>
                        <a:t>August</a:t>
                      </a:r>
                      <a:endParaRPr lang="en-US" dirty="0"/>
                    </a:p>
                  </a:txBody>
                  <a:tcPr/>
                </a:tc>
                <a:tc>
                  <a:txBody>
                    <a:bodyPr/>
                    <a:lstStyle/>
                    <a:p>
                      <a:r>
                        <a:rPr lang="en-US" dirty="0" err="1" smtClean="0"/>
                        <a:t>AcidipHy</a:t>
                      </a:r>
                      <a:endParaRPr lang="en-US" dirty="0"/>
                    </a:p>
                  </a:txBody>
                  <a:tcPr/>
                </a:tc>
                <a:tc>
                  <a:txBody>
                    <a:bodyPr/>
                    <a:lstStyle/>
                    <a:p>
                      <a:r>
                        <a:rPr lang="en-US" dirty="0" smtClean="0"/>
                        <a:t>12-15#**</a:t>
                      </a:r>
                      <a:endParaRPr lang="en-US" dirty="0"/>
                    </a:p>
                  </a:txBody>
                  <a:tcPr/>
                </a:tc>
                <a:tc>
                  <a:txBody>
                    <a:bodyPr/>
                    <a:lstStyle/>
                    <a:p>
                      <a:r>
                        <a:rPr lang="en-US" dirty="0" smtClean="0"/>
                        <a:t>528-660</a:t>
                      </a:r>
                      <a:endParaRPr lang="en-US" dirty="0"/>
                    </a:p>
                  </a:txBody>
                  <a:tcPr/>
                </a:tc>
                <a:tc>
                  <a:txBody>
                    <a:bodyPr/>
                    <a:lstStyle/>
                    <a:p>
                      <a:r>
                        <a:rPr lang="en-US" dirty="0" smtClean="0"/>
                        <a:t>$440-$554</a:t>
                      </a:r>
                      <a:endParaRPr lang="en-US" dirty="0"/>
                    </a:p>
                  </a:txBody>
                  <a:tcPr/>
                </a:tc>
                <a:tc>
                  <a:txBody>
                    <a:bodyPr/>
                    <a:lstStyle/>
                    <a:p>
                      <a:endParaRPr lang="en-US"/>
                    </a:p>
                  </a:txBody>
                  <a:tcPr/>
                </a:tc>
                <a:tc>
                  <a:txBody>
                    <a:bodyPr/>
                    <a:lstStyle/>
                    <a:p>
                      <a:endParaRPr lang="en-US"/>
                    </a:p>
                  </a:txBody>
                  <a:tcPr/>
                </a:tc>
              </a:tr>
              <a:tr h="370840">
                <a:tc>
                  <a:txBody>
                    <a:bodyPr/>
                    <a:lstStyle/>
                    <a:p>
                      <a:r>
                        <a:rPr lang="en-US" dirty="0" smtClean="0"/>
                        <a:t>October</a:t>
                      </a:r>
                      <a:endParaRPr lang="en-US" dirty="0"/>
                    </a:p>
                  </a:txBody>
                  <a:tcPr/>
                </a:tc>
                <a:tc>
                  <a:txBody>
                    <a:bodyPr/>
                    <a:lstStyle/>
                    <a:p>
                      <a:r>
                        <a:rPr lang="en-US" dirty="0" smtClean="0"/>
                        <a:t>Verde-Cal G</a:t>
                      </a:r>
                      <a:endParaRPr lang="en-US" dirty="0"/>
                    </a:p>
                  </a:txBody>
                  <a:tcPr/>
                </a:tc>
                <a:tc>
                  <a:txBody>
                    <a:bodyPr/>
                    <a:lstStyle/>
                    <a:p>
                      <a:r>
                        <a:rPr lang="en-US" dirty="0" smtClean="0"/>
                        <a:t>5-8#</a:t>
                      </a:r>
                      <a:endParaRPr lang="en-US" dirty="0"/>
                    </a:p>
                  </a:txBody>
                  <a:tcPr/>
                </a:tc>
                <a:tc>
                  <a:txBody>
                    <a:bodyPr/>
                    <a:lstStyle/>
                    <a:p>
                      <a:r>
                        <a:rPr lang="en-US" dirty="0" smtClean="0"/>
                        <a:t>220-350</a:t>
                      </a:r>
                      <a:endParaRPr lang="en-US" dirty="0"/>
                    </a:p>
                  </a:txBody>
                  <a:tcPr/>
                </a:tc>
                <a:tc>
                  <a:txBody>
                    <a:bodyPr/>
                    <a:lstStyle/>
                    <a:p>
                      <a:r>
                        <a:rPr lang="en-US" dirty="0" smtClean="0"/>
                        <a:t>$114-$182</a:t>
                      </a:r>
                      <a:endParaRPr lang="en-US" dirty="0"/>
                    </a:p>
                  </a:txBody>
                  <a:tcPr/>
                </a:tc>
                <a:tc>
                  <a:txBody>
                    <a:bodyPr/>
                    <a:lstStyle/>
                    <a:p>
                      <a:endParaRPr lang="en-US"/>
                    </a:p>
                  </a:txBody>
                  <a:tcPr/>
                </a:tc>
                <a:tc>
                  <a:txBody>
                    <a:bodyPr/>
                    <a:lstStyle/>
                    <a:p>
                      <a:endParaRPr lang="en-US"/>
                    </a:p>
                  </a:txBody>
                  <a:tcPr/>
                </a:tc>
              </a:tr>
            </a:tbl>
          </a:graphicData>
        </a:graphic>
      </p:graphicFrame>
      <p:sp>
        <p:nvSpPr>
          <p:cNvPr id="6" name="TextBox 5"/>
          <p:cNvSpPr txBox="1"/>
          <p:nvPr/>
        </p:nvSpPr>
        <p:spPr>
          <a:xfrm>
            <a:off x="457200" y="5791200"/>
            <a:ext cx="6550383" cy="369332"/>
          </a:xfrm>
          <a:prstGeom prst="rect">
            <a:avLst/>
          </a:prstGeom>
          <a:noFill/>
        </p:spPr>
        <p:txBody>
          <a:bodyPr wrap="none" rtlCol="0">
            <a:spAutoFit/>
          </a:bodyPr>
          <a:lstStyle/>
          <a:p>
            <a:r>
              <a:rPr lang="en-US" dirty="0" smtClean="0"/>
              <a:t>** the worse the water, the higher the rate needs to be on </a:t>
            </a:r>
            <a:r>
              <a:rPr lang="en-US" dirty="0" err="1" smtClean="0"/>
              <a:t>AcidipHy</a:t>
            </a:r>
            <a:r>
              <a:rPr lang="en-US" dirty="0" smtClean="0"/>
              <a:t>.</a:t>
            </a:r>
            <a:endParaRPr lang="en-US" dirty="0"/>
          </a:p>
        </p:txBody>
      </p:sp>
      <p:sp>
        <p:nvSpPr>
          <p:cNvPr id="7" name="TextBox 6"/>
          <p:cNvSpPr txBox="1"/>
          <p:nvPr/>
        </p:nvSpPr>
        <p:spPr>
          <a:xfrm>
            <a:off x="533400" y="5181600"/>
            <a:ext cx="8197180" cy="369332"/>
          </a:xfrm>
          <a:prstGeom prst="rect">
            <a:avLst/>
          </a:prstGeom>
          <a:noFill/>
        </p:spPr>
        <p:txBody>
          <a:bodyPr wrap="none" rtlCol="0">
            <a:spAutoFit/>
          </a:bodyPr>
          <a:lstStyle/>
          <a:p>
            <a:r>
              <a:rPr lang="en-US" dirty="0" smtClean="0"/>
              <a:t>A greens program based on three acres will run about $2820.00 to $5100.00 per year.</a:t>
            </a:r>
            <a:endParaRPr lang="en-US" dirty="0"/>
          </a:p>
        </p:txBody>
      </p:sp>
      <p:pic>
        <p:nvPicPr>
          <p:cNvPr id="8" name="~PP1870.WAV">
            <a:hlinkClick r:id="" action="ppaction://media"/>
          </p:cNvPr>
          <p:cNvPicPr>
            <a:picLocks noRot="1" noChangeAspect="1"/>
          </p:cNvPicPr>
          <p:nvPr>
            <a:wavAudioFile r:embed="rId2" name="~PP1870.WAV"/>
          </p:nvPr>
        </p:nvPicPr>
        <p:blipFill>
          <a:blip r:embed="rId4" cstate="print"/>
          <a:stretch>
            <a:fillRect/>
          </a:stretch>
        </p:blipFill>
        <p:spPr>
          <a:xfrm>
            <a:off x="8702675" y="6416675"/>
            <a:ext cx="304800" cy="304800"/>
          </a:xfrm>
          <a:prstGeom prst="rect">
            <a:avLst/>
          </a:prstGeom>
        </p:spPr>
      </p:pic>
    </p:spTree>
  </p:cSld>
  <p:clrMapOvr>
    <a:masterClrMapping/>
  </p:clrMapOvr>
  <p:transition advTm="111005">
    <p:wipe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8"/>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showWhenStopped="0">
                <p:cTn id="7" fill="hold" display="0">
                  <p:stCondLst>
                    <p:cond delay="indefinite"/>
                  </p:stCondLst>
                  <p:endCondLst>
                    <p:cond evt="onPrev" delay="0">
                      <p:tgtEl>
                        <p:sldTgt/>
                      </p:tgtEl>
                    </p:cond>
                    <p:cond evt="onStopAudio" delay="0">
                      <p:tgtEl>
                        <p:sldTgt/>
                      </p:tgtEl>
                    </p:cond>
                  </p:endCondLst>
                </p:cTn>
                <p:tgtEl>
                  <p:spTgt spid="8"/>
                </p:tgtEl>
              </p:cMediaNode>
            </p:audio>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Verde-Cal G and </a:t>
            </a:r>
            <a:r>
              <a:rPr lang="en-US" dirty="0" err="1" smtClean="0"/>
              <a:t>AcidipHy</a:t>
            </a:r>
            <a:r>
              <a:rPr lang="en-US" smtClean="0"/>
              <a:t>…</a:t>
            </a:r>
            <a:endParaRPr lang="en-US"/>
          </a:p>
        </p:txBody>
      </p:sp>
      <p:sp>
        <p:nvSpPr>
          <p:cNvPr id="3" name="Content Placeholder 2"/>
          <p:cNvSpPr>
            <a:spLocks noGrp="1"/>
          </p:cNvSpPr>
          <p:nvPr>
            <p:ph idx="1"/>
          </p:nvPr>
        </p:nvSpPr>
        <p:spPr/>
        <p:txBody>
          <a:bodyPr/>
          <a:lstStyle/>
          <a:p>
            <a:r>
              <a:rPr lang="en-US" dirty="0" smtClean="0"/>
              <a:t>To conclude…  To really fix bad water situations, it can be shocking to your customer what it will take to do the job right.</a:t>
            </a:r>
          </a:p>
          <a:p>
            <a:r>
              <a:rPr lang="en-US" dirty="0" smtClean="0"/>
              <a:t>Your competition doesn’t understand this chemistry and soil science.</a:t>
            </a:r>
          </a:p>
          <a:p>
            <a:r>
              <a:rPr lang="en-US" dirty="0" smtClean="0"/>
              <a:t>Your customers need the best advice!</a:t>
            </a:r>
            <a:endParaRPr lang="en-US" dirty="0"/>
          </a:p>
        </p:txBody>
      </p:sp>
      <p:pic>
        <p:nvPicPr>
          <p:cNvPr id="4" name="~PP981.WAV">
            <a:hlinkClick r:id="" action="ppaction://media"/>
          </p:cNvPr>
          <p:cNvPicPr>
            <a:picLocks noRot="1" noChangeAspect="1"/>
          </p:cNvPicPr>
          <p:nvPr>
            <a:wavAudioFile r:embed="rId1" name="~PP981.WAV"/>
          </p:nvPr>
        </p:nvPicPr>
        <p:blipFill>
          <a:blip r:embed="rId3" cstate="print"/>
          <a:stretch>
            <a:fillRect/>
          </a:stretch>
        </p:blipFill>
        <p:spPr>
          <a:xfrm>
            <a:off x="8702675" y="6416675"/>
            <a:ext cx="304800" cy="304800"/>
          </a:xfrm>
          <a:prstGeom prst="rect">
            <a:avLst/>
          </a:prstGeom>
        </p:spPr>
      </p:pic>
    </p:spTree>
  </p:cSld>
  <p:clrMapOvr>
    <a:masterClrMapping/>
  </p:clrMapOvr>
  <p:transition advTm="13014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showWhenStopped="0">
                <p:cTn id="7" fill="hold" display="0">
                  <p:stCondLst>
                    <p:cond delay="indefinite"/>
                  </p:stCondLst>
                  <p:endCondLst>
                    <p:cond evt="onPrev" delay="0">
                      <p:tgtEl>
                        <p:sldTgt/>
                      </p:tgtEl>
                    </p:cond>
                    <p:cond evt="onStopAudio" delay="0">
                      <p:tgtEl>
                        <p:sldTgt/>
                      </p:tgtEl>
                    </p:cond>
                  </p:endCondLst>
                </p:cTn>
                <p:tgtEl>
                  <p:spTgt spid="4"/>
                </p:tgtEl>
              </p:cMediaNode>
            </p:audio>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Jim Miller\Pictures\My Scans\scan0006.jpg"/>
          <p:cNvPicPr>
            <a:picLocks noGrp="1" noChangeAspect="1" noChangeArrowheads="1"/>
          </p:cNvPicPr>
          <p:nvPr>
            <p:ph idx="1"/>
          </p:nvPr>
        </p:nvPicPr>
        <p:blipFill>
          <a:blip r:embed="rId4" cstate="print"/>
          <a:srcRect/>
          <a:stretch>
            <a:fillRect/>
          </a:stretch>
        </p:blipFill>
        <p:spPr bwMode="auto">
          <a:xfrm>
            <a:off x="4267200" y="0"/>
            <a:ext cx="4724400" cy="6553200"/>
          </a:xfrm>
          <a:prstGeom prst="rect">
            <a:avLst/>
          </a:prstGeom>
          <a:noFill/>
        </p:spPr>
      </p:pic>
      <p:sp>
        <p:nvSpPr>
          <p:cNvPr id="6" name="TextBox 5"/>
          <p:cNvSpPr txBox="1"/>
          <p:nvPr/>
        </p:nvSpPr>
        <p:spPr>
          <a:xfrm>
            <a:off x="152400" y="990600"/>
            <a:ext cx="3907068" cy="3970318"/>
          </a:xfrm>
          <a:prstGeom prst="rect">
            <a:avLst/>
          </a:prstGeom>
          <a:noFill/>
        </p:spPr>
        <p:txBody>
          <a:bodyPr wrap="square" rtlCol="0">
            <a:spAutoFit/>
          </a:bodyPr>
          <a:lstStyle/>
          <a:p>
            <a:pPr marL="342900" indent="-342900">
              <a:buAutoNum type="arabicPeriod"/>
            </a:pPr>
            <a:r>
              <a:rPr lang="en-US" dirty="0" smtClean="0"/>
              <a:t>What stands out on this test?</a:t>
            </a:r>
          </a:p>
          <a:p>
            <a:pPr marL="342900" indent="-342900">
              <a:buAutoNum type="arabicPeriod"/>
            </a:pPr>
            <a:r>
              <a:rPr lang="en-US" dirty="0" smtClean="0"/>
              <a:t>What problems can exist to turf?</a:t>
            </a:r>
          </a:p>
          <a:p>
            <a:pPr marL="342900" indent="-342900">
              <a:buAutoNum type="arabicPeriod"/>
            </a:pPr>
            <a:r>
              <a:rPr lang="en-US" dirty="0" smtClean="0"/>
              <a:t>What problems can exist to the soil?</a:t>
            </a:r>
          </a:p>
          <a:p>
            <a:pPr marL="342900" indent="-342900">
              <a:buAutoNum type="arabicPeriod"/>
            </a:pPr>
            <a:r>
              <a:rPr lang="en-US" dirty="0" smtClean="0"/>
              <a:t>What about nutrient availability?</a:t>
            </a:r>
          </a:p>
          <a:p>
            <a:pPr marL="342900" indent="-342900">
              <a:buAutoNum type="arabicPeriod"/>
            </a:pPr>
            <a:endParaRPr lang="en-US" dirty="0" smtClean="0"/>
          </a:p>
          <a:p>
            <a:pPr marL="342900" indent="-342900">
              <a:buAutoNum type="arabicPeriod"/>
            </a:pPr>
            <a:endParaRPr lang="en-US" dirty="0" smtClean="0"/>
          </a:p>
          <a:p>
            <a:pPr marL="342900" indent="-342900"/>
            <a:endParaRPr lang="en-US" dirty="0" smtClean="0"/>
          </a:p>
          <a:p>
            <a:pPr marL="342900" indent="-342900"/>
            <a:r>
              <a:rPr lang="en-US" dirty="0" smtClean="0"/>
              <a:t>Sometimes bad looking water isn’t so bad?</a:t>
            </a:r>
          </a:p>
          <a:p>
            <a:pPr marL="342900" indent="-342900"/>
            <a:r>
              <a:rPr lang="en-US" dirty="0" smtClean="0"/>
              <a:t>Sometimes it is.  But how do you know?</a:t>
            </a:r>
          </a:p>
          <a:p>
            <a:pPr marL="342900" indent="-342900"/>
            <a:r>
              <a:rPr lang="en-US" dirty="0" smtClean="0"/>
              <a:t>How can you educate your customer </a:t>
            </a:r>
          </a:p>
          <a:p>
            <a:pPr marL="342900" indent="-342900"/>
            <a:r>
              <a:rPr lang="en-US" dirty="0" smtClean="0"/>
              <a:t>Better than your competitor?</a:t>
            </a:r>
          </a:p>
          <a:p>
            <a:pPr marL="342900" indent="-342900"/>
            <a:r>
              <a:rPr lang="en-US" dirty="0" smtClean="0"/>
              <a:t>How can you help your customer grow</a:t>
            </a:r>
          </a:p>
          <a:p>
            <a:pPr marL="342900" indent="-342900"/>
            <a:r>
              <a:rPr lang="en-US" dirty="0" smtClean="0"/>
              <a:t>Better turf?</a:t>
            </a:r>
          </a:p>
        </p:txBody>
      </p:sp>
      <p:pic>
        <p:nvPicPr>
          <p:cNvPr id="12290" name="Picture 2" descr="http://ts1.mm.bing.net/images/thumbnail.aspx?q=1238434711384&amp;id=40986b30a474dc243c4475a9b4d52708&amp;url=http%3a%2f%2fwww.picturesof.net%2f_images_300%2fThick_Garden_Hose_Attached_To_a_Faucet_Royalty_Free_Clipart_Picture_090310-026669-576042.jpg"/>
          <p:cNvPicPr>
            <a:picLocks noChangeAspect="1" noChangeArrowheads="1"/>
          </p:cNvPicPr>
          <p:nvPr/>
        </p:nvPicPr>
        <p:blipFill>
          <a:blip r:embed="rId5" cstate="print"/>
          <a:srcRect/>
          <a:stretch>
            <a:fillRect/>
          </a:stretch>
        </p:blipFill>
        <p:spPr bwMode="auto">
          <a:xfrm>
            <a:off x="1600200" y="5105400"/>
            <a:ext cx="1676400" cy="1457326"/>
          </a:xfrm>
          <a:prstGeom prst="rect">
            <a:avLst/>
          </a:prstGeom>
          <a:noFill/>
        </p:spPr>
      </p:pic>
      <p:pic>
        <p:nvPicPr>
          <p:cNvPr id="5" name="~PP1563.WAV">
            <a:hlinkClick r:id="" action="ppaction://media"/>
          </p:cNvPr>
          <p:cNvPicPr>
            <a:picLocks noRot="1" noChangeAspect="1"/>
          </p:cNvPicPr>
          <p:nvPr>
            <a:wavAudioFile r:embed="rId2" name="~PP1563.WAV"/>
          </p:nvPr>
        </p:nvPicPr>
        <p:blipFill>
          <a:blip r:embed="rId6" cstate="print"/>
          <a:stretch>
            <a:fillRect/>
          </a:stretch>
        </p:blipFill>
        <p:spPr>
          <a:xfrm>
            <a:off x="8702675" y="6416675"/>
            <a:ext cx="304800" cy="304800"/>
          </a:xfrm>
          <a:prstGeom prst="rect">
            <a:avLst/>
          </a:prstGeom>
        </p:spPr>
      </p:pic>
    </p:spTree>
  </p:cSld>
  <p:clrMapOvr>
    <a:masterClrMapping/>
  </p:clrMapOvr>
  <p:transition advTm="119173">
    <p:dissolv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showWhenStopped="0">
                <p:cTn id="7" fill="hold" display="0">
                  <p:stCondLst>
                    <p:cond delay="indefinite"/>
                  </p:stCondLst>
                  <p:endCondLst>
                    <p:cond evt="onPrev" delay="0">
                      <p:tgtEl>
                        <p:sldTgt/>
                      </p:tgtEl>
                    </p:cond>
                    <p:cond evt="onStopAudio" delay="0">
                      <p:tgtEl>
                        <p:sldTgt/>
                      </p:tgtEl>
                    </p:cond>
                  </p:endCondLst>
                </p:cTn>
                <p:tgtEl>
                  <p:spTgt spid="5"/>
                </p:tgtEl>
              </p:cMediaNode>
            </p:audio>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Where do we focus our attention on a water test?</a:t>
            </a:r>
            <a:br>
              <a:rPr lang="en-US" dirty="0" smtClean="0"/>
            </a:br>
            <a:endParaRPr lang="en-US" dirty="0"/>
          </a:p>
        </p:txBody>
      </p:sp>
      <p:sp>
        <p:nvSpPr>
          <p:cNvPr id="3" name="Content Placeholder 2"/>
          <p:cNvSpPr>
            <a:spLocks noGrp="1"/>
          </p:cNvSpPr>
          <p:nvPr>
            <p:ph idx="1"/>
          </p:nvPr>
        </p:nvSpPr>
        <p:spPr/>
        <p:txBody>
          <a:bodyPr>
            <a:normAutofit fontScale="85000" lnSpcReduction="20000"/>
          </a:bodyPr>
          <a:lstStyle/>
          <a:p>
            <a:r>
              <a:rPr lang="en-US" dirty="0" smtClean="0"/>
              <a:t>Negative influences in water:  What are they?</a:t>
            </a:r>
          </a:p>
          <a:p>
            <a:pPr lvl="1"/>
            <a:r>
              <a:rPr lang="en-US" dirty="0" smtClean="0"/>
              <a:t>Bicarbonates  </a:t>
            </a:r>
          </a:p>
          <a:p>
            <a:pPr lvl="1"/>
            <a:r>
              <a:rPr lang="en-US" dirty="0" smtClean="0"/>
              <a:t>Chlorides</a:t>
            </a:r>
          </a:p>
          <a:p>
            <a:pPr lvl="1"/>
            <a:r>
              <a:rPr lang="en-US" dirty="0" smtClean="0">
                <a:solidFill>
                  <a:srgbClr val="FF0000"/>
                </a:solidFill>
              </a:rPr>
              <a:t>Sodium Absorption Ratio</a:t>
            </a:r>
          </a:p>
          <a:p>
            <a:pPr lvl="1"/>
            <a:r>
              <a:rPr lang="en-US" dirty="0" smtClean="0">
                <a:solidFill>
                  <a:srgbClr val="FF0000"/>
                </a:solidFill>
              </a:rPr>
              <a:t>Electrical conductivity</a:t>
            </a:r>
          </a:p>
          <a:p>
            <a:pPr lvl="1"/>
            <a:r>
              <a:rPr lang="en-US" dirty="0" smtClean="0"/>
              <a:t>Sodium</a:t>
            </a:r>
          </a:p>
          <a:p>
            <a:pPr lvl="1"/>
            <a:r>
              <a:rPr lang="en-US" dirty="0" smtClean="0"/>
              <a:t>Sulfate</a:t>
            </a:r>
          </a:p>
          <a:p>
            <a:pPr lvl="1"/>
            <a:r>
              <a:rPr lang="en-US" dirty="0" smtClean="0"/>
              <a:t>pH</a:t>
            </a:r>
          </a:p>
          <a:p>
            <a:pPr lvl="1">
              <a:buNone/>
            </a:pPr>
            <a:r>
              <a:rPr lang="en-US" dirty="0" smtClean="0"/>
              <a:t>Most of these negative inputs, if high enough, will cause all positive influences in the soil to be negative influences instead.  This leads to lack of color, poor nutrient absorption, wilt, disease, other stresses, lack of drainage, poor pesticide results, etc…….</a:t>
            </a:r>
            <a:endParaRPr lang="en-US" dirty="0"/>
          </a:p>
        </p:txBody>
      </p:sp>
      <p:pic>
        <p:nvPicPr>
          <p:cNvPr id="4" name="~PP1415.WAV">
            <a:hlinkClick r:id="" action="ppaction://media"/>
          </p:cNvPr>
          <p:cNvPicPr>
            <a:picLocks noRot="1" noChangeAspect="1"/>
          </p:cNvPicPr>
          <p:nvPr>
            <a:wavAudioFile r:embed="rId2" name="~PP1415.WAV"/>
          </p:nvPr>
        </p:nvPicPr>
        <p:blipFill>
          <a:blip r:embed="rId4" cstate="print"/>
          <a:stretch>
            <a:fillRect/>
          </a:stretch>
        </p:blipFill>
        <p:spPr>
          <a:xfrm>
            <a:off x="8702675" y="6416675"/>
            <a:ext cx="304800" cy="304800"/>
          </a:xfrm>
          <a:prstGeom prst="rect">
            <a:avLst/>
          </a:prstGeom>
        </p:spPr>
      </p:pic>
    </p:spTree>
  </p:cSld>
  <p:clrMapOvr>
    <a:masterClrMapping/>
  </p:clrMapOvr>
  <p:transition advTm="98073">
    <p:wipe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showWhenStopped="0">
                <p:cTn id="7" fill="hold" display="0">
                  <p:stCondLst>
                    <p:cond delay="indefinite"/>
                  </p:stCondLst>
                  <p:endCondLst>
                    <p:cond evt="onPrev" delay="0">
                      <p:tgtEl>
                        <p:sldTgt/>
                      </p:tgtEl>
                    </p:cond>
                    <p:cond evt="onStopAudio" delay="0">
                      <p:tgtEl>
                        <p:sldTgt/>
                      </p:tgtEl>
                    </p:cond>
                  </p:endCondLst>
                </p:cTn>
                <p:tgtEl>
                  <p:spTgt spid="4"/>
                </p:tgtEl>
              </p:cMediaNode>
            </p:audio>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914400"/>
          </a:xfrm>
        </p:spPr>
        <p:txBody>
          <a:bodyPr/>
          <a:lstStyle/>
          <a:p>
            <a:r>
              <a:rPr lang="en-US" dirty="0" smtClean="0"/>
              <a:t>Water made simple.</a:t>
            </a:r>
            <a:endParaRPr lang="en-US" dirty="0"/>
          </a:p>
        </p:txBody>
      </p:sp>
      <p:pic>
        <p:nvPicPr>
          <p:cNvPr id="2050" name="Picture 2"/>
          <p:cNvPicPr>
            <a:picLocks noGrp="1" noChangeAspect="1" noChangeArrowheads="1"/>
          </p:cNvPicPr>
          <p:nvPr>
            <p:ph idx="1"/>
          </p:nvPr>
        </p:nvPicPr>
        <p:blipFill>
          <a:blip r:embed="rId4" cstate="print"/>
          <a:srcRect/>
          <a:stretch>
            <a:fillRect/>
          </a:stretch>
        </p:blipFill>
        <p:spPr bwMode="auto">
          <a:xfrm>
            <a:off x="1600200" y="990600"/>
            <a:ext cx="5943599" cy="5135563"/>
          </a:xfrm>
          <a:prstGeom prst="rect">
            <a:avLst/>
          </a:prstGeom>
          <a:noFill/>
          <a:ln w="9525">
            <a:noFill/>
            <a:miter lim="800000"/>
            <a:headEnd/>
            <a:tailEnd/>
          </a:ln>
        </p:spPr>
      </p:pic>
      <p:sp>
        <p:nvSpPr>
          <p:cNvPr id="4" name="TextBox 3"/>
          <p:cNvSpPr txBox="1"/>
          <p:nvPr/>
        </p:nvSpPr>
        <p:spPr>
          <a:xfrm>
            <a:off x="2590800" y="6400800"/>
            <a:ext cx="3209533" cy="261610"/>
          </a:xfrm>
          <a:prstGeom prst="rect">
            <a:avLst/>
          </a:prstGeom>
          <a:noFill/>
        </p:spPr>
        <p:txBody>
          <a:bodyPr wrap="none" rtlCol="0">
            <a:spAutoFit/>
          </a:bodyPr>
          <a:lstStyle/>
          <a:p>
            <a:r>
              <a:rPr lang="en-US" sz="1100" dirty="0" smtClean="0"/>
              <a:t>Arizona State University table of infiltration potential</a:t>
            </a:r>
            <a:endParaRPr lang="en-US" sz="1100" dirty="0"/>
          </a:p>
        </p:txBody>
      </p:sp>
      <p:pic>
        <p:nvPicPr>
          <p:cNvPr id="5" name="~PP2310.WAV">
            <a:hlinkClick r:id="" action="ppaction://media"/>
          </p:cNvPr>
          <p:cNvPicPr>
            <a:picLocks noRot="1" noChangeAspect="1"/>
          </p:cNvPicPr>
          <p:nvPr>
            <a:wavAudioFile r:embed="rId2" name="~PP2310.WAV"/>
          </p:nvPr>
        </p:nvPicPr>
        <p:blipFill>
          <a:blip r:embed="rId5" cstate="print"/>
          <a:stretch>
            <a:fillRect/>
          </a:stretch>
        </p:blipFill>
        <p:spPr>
          <a:xfrm>
            <a:off x="8702675" y="6416675"/>
            <a:ext cx="304800" cy="304800"/>
          </a:xfrm>
          <a:prstGeom prst="rect">
            <a:avLst/>
          </a:prstGeom>
        </p:spPr>
      </p:pic>
    </p:spTree>
  </p:cSld>
  <p:clrMapOvr>
    <a:masterClrMapping/>
  </p:clrMapOvr>
  <p:transition advTm="303899">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showWhenStopped="0">
                <p:cTn id="7" fill="hold" display="0">
                  <p:stCondLst>
                    <p:cond delay="indefinite"/>
                  </p:stCondLst>
                  <p:endCondLst>
                    <p:cond evt="onPrev" delay="0">
                      <p:tgtEl>
                        <p:sldTgt/>
                      </p:tgtEl>
                    </p:cond>
                    <p:cond evt="onStopAudio" delay="0">
                      <p:tgtEl>
                        <p:sldTgt/>
                      </p:tgtEl>
                    </p:cond>
                  </p:endCondLst>
                </p:cTn>
                <p:tgtEl>
                  <p:spTgt spid="5"/>
                </p:tgtEl>
              </p:cMediaNode>
            </p:audio>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5" name="Picture 3"/>
          <p:cNvPicPr>
            <a:picLocks noGrp="1" noChangeAspect="1" noChangeArrowheads="1"/>
          </p:cNvPicPr>
          <p:nvPr>
            <p:ph idx="1"/>
          </p:nvPr>
        </p:nvPicPr>
        <p:blipFill>
          <a:blip r:embed="rId4" cstate="print"/>
          <a:srcRect/>
          <a:stretch>
            <a:fillRect/>
          </a:stretch>
        </p:blipFill>
        <p:spPr bwMode="auto">
          <a:xfrm>
            <a:off x="2057400" y="0"/>
            <a:ext cx="4914286" cy="2723810"/>
          </a:xfrm>
          <a:prstGeom prst="rect">
            <a:avLst/>
          </a:prstGeom>
          <a:noFill/>
          <a:ln w="9525">
            <a:noFill/>
            <a:miter lim="800000"/>
            <a:headEnd/>
            <a:tailEnd/>
          </a:ln>
        </p:spPr>
      </p:pic>
      <p:pic>
        <p:nvPicPr>
          <p:cNvPr id="3076" name="Picture 4"/>
          <p:cNvPicPr>
            <a:picLocks noChangeAspect="1" noChangeArrowheads="1"/>
          </p:cNvPicPr>
          <p:nvPr/>
        </p:nvPicPr>
        <p:blipFill>
          <a:blip r:embed="rId5" cstate="print"/>
          <a:srcRect/>
          <a:stretch>
            <a:fillRect/>
          </a:stretch>
        </p:blipFill>
        <p:spPr bwMode="auto">
          <a:xfrm>
            <a:off x="2133600" y="3429000"/>
            <a:ext cx="4857750" cy="2657475"/>
          </a:xfrm>
          <a:prstGeom prst="rect">
            <a:avLst/>
          </a:prstGeom>
          <a:noFill/>
          <a:ln w="9525">
            <a:noFill/>
            <a:miter lim="800000"/>
            <a:headEnd/>
            <a:tailEnd/>
          </a:ln>
        </p:spPr>
      </p:pic>
      <p:pic>
        <p:nvPicPr>
          <p:cNvPr id="4" name="~PP2060.WAV">
            <a:hlinkClick r:id="" action="ppaction://media"/>
          </p:cNvPr>
          <p:cNvPicPr>
            <a:picLocks noRot="1" noChangeAspect="1"/>
          </p:cNvPicPr>
          <p:nvPr>
            <a:wavAudioFile r:embed="rId2" name="~PP2060.WAV"/>
          </p:nvPr>
        </p:nvPicPr>
        <p:blipFill>
          <a:blip r:embed="rId6" cstate="print"/>
          <a:stretch>
            <a:fillRect/>
          </a:stretch>
        </p:blipFill>
        <p:spPr>
          <a:xfrm>
            <a:off x="8702675" y="6416675"/>
            <a:ext cx="304800" cy="304800"/>
          </a:xfrm>
          <a:prstGeom prst="rect">
            <a:avLst/>
          </a:prstGeom>
        </p:spPr>
      </p:pic>
    </p:spTree>
  </p:cSld>
  <p:clrMapOvr>
    <a:masterClrMapping/>
  </p:clrMapOvr>
  <p:transition spd="slow" advTm="130713">
    <p:wipe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showWhenStopped="0">
                <p:cTn id="7" fill="hold" display="0">
                  <p:stCondLst>
                    <p:cond delay="indefinite"/>
                  </p:stCondLst>
                  <p:endCondLst>
                    <p:cond evt="onPrev" delay="0">
                      <p:tgtEl>
                        <p:sldTgt/>
                      </p:tgtEl>
                    </p:cond>
                    <p:cond evt="onStopAudio" delay="0">
                      <p:tgtEl>
                        <p:sldTgt/>
                      </p:tgtEl>
                    </p:cond>
                  </p:endCondLst>
                </p:cTn>
                <p:tgtEl>
                  <p:spTgt spid="4"/>
                </p:tgtEl>
              </p:cMediaNode>
            </p:audio>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p:cNvPicPr>
            <a:picLocks noChangeAspect="1" noChangeArrowheads="1"/>
          </p:cNvPicPr>
          <p:nvPr/>
        </p:nvPicPr>
        <p:blipFill>
          <a:blip r:embed="rId4" cstate="print"/>
          <a:srcRect/>
          <a:stretch>
            <a:fillRect/>
          </a:stretch>
        </p:blipFill>
        <p:spPr bwMode="auto">
          <a:xfrm>
            <a:off x="2819400" y="0"/>
            <a:ext cx="6172200" cy="3352800"/>
          </a:xfrm>
          <a:prstGeom prst="rect">
            <a:avLst/>
          </a:prstGeom>
          <a:noFill/>
          <a:ln w="9525">
            <a:noFill/>
            <a:miter lim="800000"/>
            <a:headEnd/>
            <a:tailEnd/>
          </a:ln>
        </p:spPr>
      </p:pic>
      <p:pic>
        <p:nvPicPr>
          <p:cNvPr id="4098" name="Picture 2"/>
          <p:cNvPicPr>
            <a:picLocks noChangeAspect="1" noChangeArrowheads="1"/>
          </p:cNvPicPr>
          <p:nvPr/>
        </p:nvPicPr>
        <p:blipFill>
          <a:blip r:embed="rId5" cstate="print"/>
          <a:srcRect/>
          <a:stretch>
            <a:fillRect/>
          </a:stretch>
        </p:blipFill>
        <p:spPr bwMode="auto">
          <a:xfrm>
            <a:off x="2819400" y="3429000"/>
            <a:ext cx="6324600" cy="3429000"/>
          </a:xfrm>
          <a:prstGeom prst="rect">
            <a:avLst/>
          </a:prstGeom>
          <a:noFill/>
          <a:ln w="9525">
            <a:noFill/>
            <a:miter lim="800000"/>
            <a:headEnd/>
            <a:tailEnd/>
          </a:ln>
        </p:spPr>
      </p:pic>
      <p:sp>
        <p:nvSpPr>
          <p:cNvPr id="6" name="TextBox 5"/>
          <p:cNvSpPr txBox="1"/>
          <p:nvPr/>
        </p:nvSpPr>
        <p:spPr>
          <a:xfrm>
            <a:off x="304800" y="4267200"/>
            <a:ext cx="2362200" cy="2031325"/>
          </a:xfrm>
          <a:prstGeom prst="rect">
            <a:avLst/>
          </a:prstGeom>
          <a:noFill/>
        </p:spPr>
        <p:txBody>
          <a:bodyPr wrap="square" rtlCol="0">
            <a:spAutoFit/>
          </a:bodyPr>
          <a:lstStyle/>
          <a:p>
            <a:r>
              <a:rPr lang="en-US" i="1" dirty="0" smtClean="0">
                <a:solidFill>
                  <a:srgbClr val="0070C0"/>
                </a:solidFill>
              </a:rPr>
              <a:t>We have improved the water in the last sample.  Now how does this water look?  Is it free from problems?  Are we done?</a:t>
            </a:r>
            <a:endParaRPr lang="en-US" i="1" dirty="0">
              <a:solidFill>
                <a:srgbClr val="0070C0"/>
              </a:solidFill>
            </a:endParaRPr>
          </a:p>
        </p:txBody>
      </p:sp>
      <p:pic>
        <p:nvPicPr>
          <p:cNvPr id="5" name="~PP804.WAV">
            <a:hlinkClick r:id="" action="ppaction://media"/>
          </p:cNvPr>
          <p:cNvPicPr>
            <a:picLocks noRot="1" noChangeAspect="1"/>
          </p:cNvPicPr>
          <p:nvPr>
            <a:wavAudioFile r:embed="rId2" name="~PP804.WAV"/>
          </p:nvPr>
        </p:nvPicPr>
        <p:blipFill>
          <a:blip r:embed="rId6" cstate="print"/>
          <a:stretch>
            <a:fillRect/>
          </a:stretch>
        </p:blipFill>
        <p:spPr>
          <a:xfrm>
            <a:off x="8702675" y="6416675"/>
            <a:ext cx="304800" cy="304800"/>
          </a:xfrm>
          <a:prstGeom prst="rect">
            <a:avLst/>
          </a:prstGeom>
        </p:spPr>
      </p:pic>
    </p:spTree>
  </p:cSld>
  <p:clrMapOvr>
    <a:masterClrMapping/>
  </p:clrMapOvr>
  <p:transition advTm="68328">
    <p:wipe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showWhenStopped="0">
                <p:cTn id="7" fill="hold" display="0">
                  <p:stCondLst>
                    <p:cond delay="indefinite"/>
                  </p:stCondLst>
                  <p:endCondLst>
                    <p:cond evt="onPrev" delay="0">
                      <p:tgtEl>
                        <p:sldTgt/>
                      </p:tgtEl>
                    </p:cond>
                    <p:cond evt="onStopAudio" delay="0">
                      <p:tgtEl>
                        <p:sldTgt/>
                      </p:tgtEl>
                    </p:cond>
                  </p:endCondLst>
                </p:cTn>
                <p:tgtEl>
                  <p:spTgt spid="5"/>
                </p:tgtEl>
              </p:cMediaNode>
            </p:audio>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Grp="1" noChangeAspect="1" noChangeArrowheads="1"/>
          </p:cNvPicPr>
          <p:nvPr>
            <p:ph idx="1"/>
          </p:nvPr>
        </p:nvPicPr>
        <p:blipFill>
          <a:blip r:embed="rId4" cstate="print"/>
          <a:srcRect/>
          <a:stretch>
            <a:fillRect/>
          </a:stretch>
        </p:blipFill>
        <p:spPr bwMode="auto">
          <a:xfrm>
            <a:off x="3581400" y="228600"/>
            <a:ext cx="5562600" cy="6248400"/>
          </a:xfrm>
          <a:prstGeom prst="rect">
            <a:avLst/>
          </a:prstGeom>
          <a:noFill/>
          <a:ln w="9525">
            <a:noFill/>
            <a:miter lim="800000"/>
            <a:headEnd/>
            <a:tailEnd/>
          </a:ln>
        </p:spPr>
      </p:pic>
      <p:sp>
        <p:nvSpPr>
          <p:cNvPr id="5" name="TextBox 4"/>
          <p:cNvSpPr txBox="1"/>
          <p:nvPr/>
        </p:nvSpPr>
        <p:spPr>
          <a:xfrm>
            <a:off x="228600" y="2743200"/>
            <a:ext cx="3352800" cy="1200329"/>
          </a:xfrm>
          <a:prstGeom prst="rect">
            <a:avLst/>
          </a:prstGeom>
          <a:noFill/>
        </p:spPr>
        <p:txBody>
          <a:bodyPr wrap="square" rtlCol="0">
            <a:spAutoFit/>
          </a:bodyPr>
          <a:lstStyle/>
          <a:p>
            <a:r>
              <a:rPr lang="en-US" dirty="0" smtClean="0"/>
              <a:t>SAR:  9.73</a:t>
            </a:r>
          </a:p>
          <a:p>
            <a:r>
              <a:rPr lang="en-US" dirty="0" smtClean="0"/>
              <a:t>EC:       .92</a:t>
            </a:r>
          </a:p>
          <a:p>
            <a:r>
              <a:rPr lang="en-US" dirty="0" smtClean="0"/>
              <a:t>Bicarbonates: 376.07</a:t>
            </a:r>
          </a:p>
          <a:p>
            <a:r>
              <a:rPr lang="en-US" dirty="0" smtClean="0"/>
              <a:t>pH:       7.4  </a:t>
            </a:r>
            <a:endParaRPr lang="en-US" dirty="0"/>
          </a:p>
        </p:txBody>
      </p:sp>
      <p:pic>
        <p:nvPicPr>
          <p:cNvPr id="6" name="~PP620.WAV">
            <a:hlinkClick r:id="" action="ppaction://media"/>
          </p:cNvPr>
          <p:cNvPicPr>
            <a:picLocks noRot="1" noChangeAspect="1"/>
          </p:cNvPicPr>
          <p:nvPr>
            <a:wavAudioFile r:embed="rId2" name="~PP620.WAV"/>
          </p:nvPr>
        </p:nvPicPr>
        <p:blipFill>
          <a:blip r:embed="rId5" cstate="print"/>
          <a:stretch>
            <a:fillRect/>
          </a:stretch>
        </p:blipFill>
        <p:spPr>
          <a:xfrm>
            <a:off x="8702675" y="6416675"/>
            <a:ext cx="304800" cy="304800"/>
          </a:xfrm>
          <a:prstGeom prst="rect">
            <a:avLst/>
          </a:prstGeom>
        </p:spPr>
      </p:pic>
    </p:spTree>
  </p:cSld>
  <p:clrMapOvr>
    <a:masterClrMapping/>
  </p:clrMapOvr>
  <p:transition advTm="48874">
    <p:dissolv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showWhenStopped="0">
                <p:cTn id="7" fill="hold" display="0">
                  <p:stCondLst>
                    <p:cond delay="indefinite"/>
                  </p:stCondLst>
                  <p:endCondLst>
                    <p:cond evt="onPrev" delay="0">
                      <p:tgtEl>
                        <p:sldTgt/>
                      </p:tgtEl>
                    </p:cond>
                    <p:cond evt="onStopAudio" delay="0">
                      <p:tgtEl>
                        <p:sldTgt/>
                      </p:tgtEl>
                    </p:cond>
                  </p:endCondLst>
                </p:cTn>
                <p:tgtEl>
                  <p:spTgt spid="6"/>
                </p:tgtEl>
              </p:cMediaNode>
            </p:audio>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Grp="1" noChangeAspect="1" noChangeArrowheads="1"/>
          </p:cNvPicPr>
          <p:nvPr>
            <p:ph idx="1"/>
          </p:nvPr>
        </p:nvPicPr>
        <p:blipFill>
          <a:blip r:embed="rId3" cstate="print"/>
          <a:srcRect/>
          <a:stretch>
            <a:fillRect/>
          </a:stretch>
        </p:blipFill>
        <p:spPr bwMode="auto">
          <a:xfrm>
            <a:off x="741891" y="2133601"/>
            <a:ext cx="7660217" cy="2971800"/>
          </a:xfrm>
          <a:prstGeom prst="rect">
            <a:avLst/>
          </a:prstGeom>
          <a:noFill/>
          <a:ln w="9525">
            <a:noFill/>
            <a:miter lim="800000"/>
            <a:headEnd/>
            <a:tailEnd/>
          </a:ln>
          <a:effectLst/>
        </p:spPr>
      </p:pic>
      <p:sp>
        <p:nvSpPr>
          <p:cNvPr id="5" name="TextBox 4"/>
          <p:cNvSpPr txBox="1"/>
          <p:nvPr/>
        </p:nvSpPr>
        <p:spPr>
          <a:xfrm>
            <a:off x="762000" y="152400"/>
            <a:ext cx="7856318" cy="2031325"/>
          </a:xfrm>
          <a:prstGeom prst="rect">
            <a:avLst/>
          </a:prstGeom>
          <a:noFill/>
        </p:spPr>
        <p:txBody>
          <a:bodyPr wrap="square" rtlCol="0">
            <a:spAutoFit/>
          </a:bodyPr>
          <a:lstStyle/>
          <a:p>
            <a:r>
              <a:rPr lang="en-US" dirty="0" smtClean="0"/>
              <a:t>Let’s pretend the water from the last slide is inside the pipe.  And this is the pipe </a:t>
            </a:r>
          </a:p>
          <a:p>
            <a:r>
              <a:rPr lang="en-US" dirty="0" smtClean="0"/>
              <a:t>That surrounds our customers turf area and ultimately goes through the sprinkler </a:t>
            </a:r>
          </a:p>
          <a:p>
            <a:r>
              <a:rPr lang="en-US" dirty="0" smtClean="0"/>
              <a:t>And waters the turf.  Questions to ask:</a:t>
            </a:r>
          </a:p>
          <a:p>
            <a:pPr marL="342900" indent="-342900">
              <a:buAutoNum type="arabicPeriod"/>
            </a:pPr>
            <a:r>
              <a:rPr lang="en-US" dirty="0" smtClean="0"/>
              <a:t>Where are the bicarbonates?</a:t>
            </a:r>
          </a:p>
          <a:p>
            <a:pPr marL="342900" indent="-342900">
              <a:buAutoNum type="arabicPeriod"/>
            </a:pPr>
            <a:r>
              <a:rPr lang="en-US" dirty="0" smtClean="0"/>
              <a:t>Where is the high pH water?</a:t>
            </a:r>
          </a:p>
          <a:p>
            <a:pPr marL="342900" indent="-342900">
              <a:buAutoNum type="arabicPeriod"/>
            </a:pPr>
            <a:r>
              <a:rPr lang="en-US" dirty="0" smtClean="0"/>
              <a:t>Where is the EC?</a:t>
            </a:r>
          </a:p>
          <a:p>
            <a:pPr marL="342900" indent="-342900">
              <a:buAutoNum type="arabicPeriod"/>
            </a:pPr>
            <a:r>
              <a:rPr lang="en-US" dirty="0" smtClean="0"/>
              <a:t>Where is the SAR?</a:t>
            </a:r>
            <a:endParaRPr lang="en-US" dirty="0"/>
          </a:p>
        </p:txBody>
      </p:sp>
      <p:sp>
        <p:nvSpPr>
          <p:cNvPr id="6" name="TextBox 5"/>
          <p:cNvSpPr txBox="1"/>
          <p:nvPr/>
        </p:nvSpPr>
        <p:spPr>
          <a:xfrm>
            <a:off x="762000" y="5562600"/>
            <a:ext cx="8754576" cy="1200329"/>
          </a:xfrm>
          <a:prstGeom prst="rect">
            <a:avLst/>
          </a:prstGeom>
          <a:noFill/>
        </p:spPr>
        <p:txBody>
          <a:bodyPr wrap="none" rtlCol="0">
            <a:spAutoFit/>
          </a:bodyPr>
          <a:lstStyle/>
          <a:p>
            <a:r>
              <a:rPr lang="en-US" dirty="0" smtClean="0"/>
              <a:t>The answer is:  All those negative influences are going right into the soil and </a:t>
            </a:r>
          </a:p>
          <a:p>
            <a:r>
              <a:rPr lang="en-US" dirty="0" smtClean="0"/>
              <a:t>Ultimately causing soil problems, which cause turf problems.</a:t>
            </a:r>
          </a:p>
          <a:p>
            <a:r>
              <a:rPr lang="en-US" dirty="0" smtClean="0"/>
              <a:t>The injection of sulfuric acid products only will do so much!</a:t>
            </a:r>
          </a:p>
          <a:p>
            <a:r>
              <a:rPr lang="en-US" dirty="0" smtClean="0"/>
              <a:t>There is still a HUGE need for soil amending with calcium, as well as other essential </a:t>
            </a:r>
            <a:r>
              <a:rPr lang="en-US" dirty="0" err="1" smtClean="0"/>
              <a:t>cations</a:t>
            </a:r>
            <a:r>
              <a:rPr lang="en-US" dirty="0" smtClean="0"/>
              <a:t>!</a:t>
            </a:r>
            <a:endParaRPr lang="en-US" dirty="0"/>
          </a:p>
        </p:txBody>
      </p:sp>
      <p:pic>
        <p:nvPicPr>
          <p:cNvPr id="7" name="~PP3030.WAV">
            <a:hlinkClick r:id="" action="ppaction://media"/>
          </p:cNvPr>
          <p:cNvPicPr>
            <a:picLocks noRot="1" noChangeAspect="1"/>
          </p:cNvPicPr>
          <p:nvPr>
            <a:wavAudioFile r:embed="rId1" name="~PP3030.WAV"/>
          </p:nvPr>
        </p:nvPicPr>
        <p:blipFill>
          <a:blip r:embed="rId4" cstate="print"/>
          <a:stretch>
            <a:fillRect/>
          </a:stretch>
        </p:blipFill>
        <p:spPr>
          <a:xfrm>
            <a:off x="8702675" y="6416675"/>
            <a:ext cx="304800" cy="304800"/>
          </a:xfrm>
          <a:prstGeom prst="rect">
            <a:avLst/>
          </a:prstGeom>
        </p:spPr>
      </p:pic>
    </p:spTree>
  </p:cSld>
  <p:clrMapOvr>
    <a:masterClrMapping/>
  </p:clrMapOvr>
  <p:transition advTm="71975">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7"/>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showWhenStopped="0">
                <p:cTn id="7" fill="hold" display="0">
                  <p:stCondLst>
                    <p:cond delay="indefinite"/>
                  </p:stCondLst>
                  <p:endCondLst>
                    <p:cond evt="onPrev" delay="0">
                      <p:tgtEl>
                        <p:sldTgt/>
                      </p:tgtEl>
                    </p:cond>
                    <p:cond evt="onStopAudio" delay="0">
                      <p:tgtEl>
                        <p:sldTgt/>
                      </p:tgtEl>
                    </p:cond>
                  </p:endCondLst>
                </p:cTn>
                <p:tgtEl>
                  <p:spTgt spid="7"/>
                </p:tgtEl>
              </p:cMediaNode>
            </p:audio>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Summary so far:</a:t>
            </a:r>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t>When dealing with poor water issues you have to “think outside the box”…  (or outside the pipe)   Why?</a:t>
            </a:r>
          </a:p>
          <a:p>
            <a:pPr lvl="1"/>
            <a:r>
              <a:rPr lang="en-US" dirty="0" smtClean="0"/>
              <a:t>Because there are influences in the water that are going to create poor soil conditions.</a:t>
            </a:r>
          </a:p>
          <a:p>
            <a:pPr lvl="1"/>
            <a:r>
              <a:rPr lang="en-US" dirty="0" smtClean="0"/>
              <a:t>The worse the water problem, the more soil amending will be needed.  Sometimes this can be shocking to your customer!</a:t>
            </a:r>
          </a:p>
          <a:p>
            <a:pPr lvl="1"/>
            <a:r>
              <a:rPr lang="en-US" dirty="0" smtClean="0"/>
              <a:t>Liquid calcium products will be in-effective.  Why?</a:t>
            </a:r>
          </a:p>
          <a:p>
            <a:pPr lvl="1"/>
            <a:r>
              <a:rPr lang="en-US" dirty="0" smtClean="0"/>
              <a:t>More nutrient:  K, Ca, sometimes Mg will be needed in the soil!  </a:t>
            </a:r>
            <a:r>
              <a:rPr lang="en-US" b="1" i="1" u="sng" dirty="0" smtClean="0"/>
              <a:t>Volume</a:t>
            </a:r>
            <a:r>
              <a:rPr lang="en-US" dirty="0" smtClean="0"/>
              <a:t> is the key!</a:t>
            </a:r>
          </a:p>
          <a:p>
            <a:pPr lvl="1"/>
            <a:r>
              <a:rPr lang="en-US" dirty="0" smtClean="0"/>
              <a:t>Aeration becomes  VERY important</a:t>
            </a:r>
          </a:p>
          <a:p>
            <a:pPr lvl="1">
              <a:buNone/>
            </a:pPr>
            <a:endParaRPr lang="en-US" dirty="0" smtClean="0"/>
          </a:p>
          <a:p>
            <a:pPr lvl="1"/>
            <a:endParaRPr lang="en-US" dirty="0"/>
          </a:p>
        </p:txBody>
      </p:sp>
      <p:pic>
        <p:nvPicPr>
          <p:cNvPr id="4" name="~PP4045.WAV">
            <a:hlinkClick r:id="" action="ppaction://media"/>
          </p:cNvPr>
          <p:cNvPicPr>
            <a:picLocks noRot="1" noChangeAspect="1"/>
          </p:cNvPicPr>
          <p:nvPr>
            <a:wavAudioFile r:embed="rId1" name="~PP4045.WAV"/>
          </p:nvPr>
        </p:nvPicPr>
        <p:blipFill>
          <a:blip r:embed="rId3" cstate="print"/>
          <a:stretch>
            <a:fillRect/>
          </a:stretch>
        </p:blipFill>
        <p:spPr>
          <a:xfrm>
            <a:off x="8702675" y="6416675"/>
            <a:ext cx="304800" cy="304800"/>
          </a:xfrm>
          <a:prstGeom prst="rect">
            <a:avLst/>
          </a:prstGeom>
        </p:spPr>
      </p:pic>
    </p:spTree>
  </p:cSld>
  <p:clrMapOvr>
    <a:masterClrMapping/>
  </p:clrMapOvr>
  <p:transition advTm="58281">
    <p:wipe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showWhenStopped="0">
                <p:cTn id="7" fill="hold" display="0">
                  <p:stCondLst>
                    <p:cond delay="indefinite"/>
                  </p:stCondLst>
                  <p:endCondLst>
                    <p:cond evt="onPrev" delay="0">
                      <p:tgtEl>
                        <p:sldTgt/>
                      </p:tgtEl>
                    </p:cond>
                    <p:cond evt="onStopAudio" delay="0">
                      <p:tgtEl>
                        <p:sldTgt/>
                      </p:tgtEl>
                    </p:cond>
                  </p:endCondLst>
                </p:cTn>
                <p:tgtEl>
                  <p:spTgt spid="4"/>
                </p:tgtEl>
              </p:cMediaNode>
            </p:audio>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620</TotalTime>
  <Words>688</Words>
  <Application>Microsoft Office PowerPoint</Application>
  <PresentationFormat>On-screen Show (4:3)</PresentationFormat>
  <Paragraphs>108</Paragraphs>
  <Slides>13</Slides>
  <Notes>0</Notes>
  <HiddenSlides>0</HiddenSlides>
  <MMClips>13</MMClips>
  <ScaleCrop>false</ScaleCrop>
  <HeadingPairs>
    <vt:vector size="4" baseType="variant">
      <vt:variant>
        <vt:lpstr>Theme</vt:lpstr>
      </vt:variant>
      <vt:variant>
        <vt:i4>1</vt:i4>
      </vt:variant>
      <vt:variant>
        <vt:lpstr>Slide Titles</vt:lpstr>
      </vt:variant>
      <vt:variant>
        <vt:i4>13</vt:i4>
      </vt:variant>
    </vt:vector>
  </HeadingPairs>
  <TitlesOfParts>
    <vt:vector size="14" baseType="lpstr">
      <vt:lpstr>Office Theme</vt:lpstr>
      <vt:lpstr>Dealing with Tough Water Issues</vt:lpstr>
      <vt:lpstr>Slide 2</vt:lpstr>
      <vt:lpstr>Where do we focus our attention on a water test? </vt:lpstr>
      <vt:lpstr>Water made simple.</vt:lpstr>
      <vt:lpstr>Slide 5</vt:lpstr>
      <vt:lpstr>Slide 6</vt:lpstr>
      <vt:lpstr>Slide 7</vt:lpstr>
      <vt:lpstr>Slide 8</vt:lpstr>
      <vt:lpstr>Summary so far:</vt:lpstr>
      <vt:lpstr>How does Verde-Cal G and AcidipHy  fit in?</vt:lpstr>
      <vt:lpstr>Slide 11</vt:lpstr>
      <vt:lpstr>Program approach in the  Mid Atlantic region</vt:lpstr>
      <vt:lpstr>Verde-Cal G and AcidipHy…</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Dealing with Bad Water</dc:title>
  <dc:creator>Jim Miller</dc:creator>
  <cp:lastModifiedBy>Jim Miller</cp:lastModifiedBy>
  <cp:revision>88</cp:revision>
  <dcterms:created xsi:type="dcterms:W3CDTF">2011-10-11T16:03:44Z</dcterms:created>
  <dcterms:modified xsi:type="dcterms:W3CDTF">2011-11-02T14:34:29Z</dcterms:modified>
</cp:coreProperties>
</file>